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03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6858000" cy="9144000"/>
  <p:embeddedFontLst>
    <p:embeddedFont>
      <p:font typeface="SUIT" pitchFamily="2" charset="-127"/>
      <p:regular r:id="rId50"/>
      <p:bold r:id="rId51"/>
    </p:embeddedFont>
    <p:embeddedFont>
      <p:font typeface="연제오방맛길체" panose="02020603020101020101" pitchFamily="18" charset="-127"/>
      <p:bold r:id="rId52"/>
    </p:embeddedFont>
    <p:embeddedFont>
      <p:font typeface="SUIT ExtraBold" pitchFamily="2" charset="-127"/>
      <p:bold r:id="rId53"/>
    </p:embeddedFont>
    <p:embeddedFont>
      <p:font typeface="SUIT Light" pitchFamily="2" charset="-127"/>
      <p:regular r:id="rId54"/>
    </p:embeddedFont>
    <p:embeddedFont>
      <p:font typeface="SUIT Heavy" pitchFamily="2" charset="-127"/>
      <p:bold r:id="rId55"/>
    </p:embeddedFont>
    <p:embeddedFont>
      <p:font typeface="SUIT Thin" pitchFamily="2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태나다체 " panose="02000000000000000000" pitchFamily="2" charset="-127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  <p15:guide id="3" pos="2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8650"/>
  </p:normalViewPr>
  <p:slideViewPr>
    <p:cSldViewPr snapToGrid="0">
      <p:cViewPr varScale="1">
        <p:scale>
          <a:sx n="111" d="100"/>
          <a:sy n="111" d="100"/>
        </p:scale>
        <p:origin x="672" y="108"/>
      </p:cViewPr>
      <p:guideLst>
        <p:guide orient="horz" pos="2158"/>
        <p:guide pos="3838"/>
        <p:guide pos="24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82FB-676C-48BC-B77F-718AD585CDC5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13013-6C12-451A-8026-A4E24F059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23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C82FB-676C-48BC-B77F-718AD585CDC5}" type="datetime1">
              <a:rPr lang="ko-KR" altLang="en-US"/>
              <a:pPr lvl="0">
                <a:defRPr lang="ko-KR" altLang="en-US"/>
              </a:pPr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CB13013-6C12-451A-8026-A4E24F059B1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C82FB-676C-48BC-B77F-718AD585CDC5}" type="datetime1">
              <a:rPr lang="ko-KR" altLang="en-US"/>
              <a:pPr lvl="0">
                <a:defRPr lang="ko-KR" altLang="en-US"/>
              </a:pPr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CB13013-6C12-451A-8026-A4E24F059B1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C82FB-676C-48BC-B77F-718AD585CDC5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13013-6C12-451A-8026-A4E24F059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8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C82FB-676C-48BC-B77F-718AD585CDC5}" type="datetime1">
              <a:rPr lang="ko-KR" altLang="en-US"/>
              <a:pPr lvl="0">
                <a:defRPr lang="ko-KR" altLang="en-US"/>
              </a:pPr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CB13013-6C12-451A-8026-A4E24F059B1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C82FB-676C-48BC-B77F-718AD585CDC5}" type="datetime1">
              <a:rPr lang="ko-KR" altLang="en-US"/>
              <a:pPr lvl="0">
                <a:defRPr lang="ko-KR" altLang="en-US"/>
              </a:pPr>
              <a:t>2023-12-22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CB13013-6C12-451A-8026-A4E24F059B1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C82FB-676C-48BC-B77F-718AD585CDC5}" type="datetime1">
              <a:rPr lang="ko-KR" altLang="en-US"/>
              <a:pPr lvl="0">
                <a:defRPr lang="ko-KR" altLang="en-US"/>
              </a:pPr>
              <a:t>2023-12-22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CB13013-6C12-451A-8026-A4E24F059B1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C82FB-676C-48BC-B77F-718AD585CDC5}" type="datetime1">
              <a:rPr lang="ko-KR" altLang="en-US"/>
              <a:pPr lvl="0">
                <a:defRPr lang="ko-KR" altLang="en-US"/>
              </a:pPr>
              <a:t>2023-12-22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CB13013-6C12-451A-8026-A4E24F059B1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C82FB-676C-48BC-B77F-718AD585CDC5}" type="datetime1">
              <a:rPr lang="ko-KR" altLang="en-US"/>
              <a:pPr lvl="0">
                <a:defRPr lang="ko-KR" altLang="en-US"/>
              </a:pPr>
              <a:t>2023-12-22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CB13013-6C12-451A-8026-A4E24F059B1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C82FB-676C-48BC-B77F-718AD585CDC5}" type="datetime1">
              <a:rPr lang="ko-KR" altLang="en-US"/>
              <a:pPr lvl="0">
                <a:defRPr lang="ko-KR" altLang="en-US"/>
              </a:pPr>
              <a:t>2023-12-22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CB13013-6C12-451A-8026-A4E24F059B1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A7C82FB-676C-48BC-B77F-718AD585CDC5}" type="datetime1">
              <a:rPr lang="ko-KR" altLang="en-US"/>
              <a:pPr lvl="0">
                <a:defRPr lang="ko-KR" altLang="en-US"/>
              </a:pPr>
              <a:t>2023-12-22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ECB13013-6C12-451A-8026-A4E24F059B1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C82FB-676C-48BC-B77F-718AD585CDC5}" type="datetimeFigureOut">
              <a:rPr lang="ko-KR" altLang="en-US" smtClean="0"/>
              <a:t>2023-12-22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13013-6C12-451A-8026-A4E24F059B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1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map.kakao.com/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s://map.naver.com/p?c=15.00,0,0,0,dh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hyperlink" Target="https://www.atfis.or.kr/fip/front/M000000287/stats/pos.do" TargetMode="Externa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s://apis.map.kakao.com/web/sample/addMapClickEventWithMarker/" TargetMode="Externa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kakao.com/" TargetMode="External"/><Relationship Id="rId2" Type="http://schemas.openxmlformats.org/officeDocument/2006/relationships/hyperlink" Target="https://www.goodprice.go.kr/user/cmm/main/mainPage.do;jsessionid=0288030868304AB29DCC9AB4A380C53B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is.map.kakao.com/web/sample/addMapClickEventWithMarker/" TargetMode="External"/><Relationship Id="rId5" Type="http://schemas.openxmlformats.org/officeDocument/2006/relationships/hyperlink" Target="https://www.atfis.or.kr/fip/front/M000000287/stats/pos.do" TargetMode="External"/><Relationship Id="rId4" Type="http://schemas.openxmlformats.org/officeDocument/2006/relationships/hyperlink" Target="https://map.naver.com/p?c=15.00,0,0,0,dh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hyperlink" Target="https://www.goodprice.go.kr/user/cmm/main/mainPage.do;jsessionid=0288030868304AB29DCC9AB4A380C53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"/>
          <p:cNvSpPr/>
          <p:nvPr/>
        </p:nvSpPr>
        <p:spPr>
          <a:xfrm>
            <a:off x="11511614" y="0"/>
            <a:ext cx="680386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0017" y="474500"/>
            <a:ext cx="4320295" cy="542813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8455" y="1022938"/>
            <a:ext cx="4917356" cy="393768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 lang="ko-KR" altLang="en-US"/>
            </a:pPr>
            <a:r>
              <a:rPr lang="ko-KR" altLang="en-US" sz="12000" b="0" spc="-600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rPr>
              <a:t>우</a:t>
            </a:r>
            <a:r>
              <a:rPr lang="ko-KR" altLang="en-US" sz="12000" b="0" spc="-600" dirty="0" err="1">
                <a:solidFill>
                  <a:srgbClr val="FA8317"/>
                </a:solidFill>
                <a:latin typeface="태나다체 "/>
                <a:ea typeface="태나다체 "/>
                <a:cs typeface="연제오방맛길체"/>
              </a:rPr>
              <a:t>착한</a:t>
            </a:r>
            <a:endParaRPr lang="ko-KR" altLang="en-US" sz="12000" b="0" spc="-600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  <a:p>
            <a:pPr algn="ctr">
              <a:lnSpc>
                <a:spcPct val="70000"/>
              </a:lnSpc>
              <a:defRPr lang="ko-KR" altLang="en-US"/>
            </a:pPr>
            <a:r>
              <a:rPr lang="ko-KR" altLang="en-US" sz="12000" b="0" spc="-600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rPr>
              <a:t>리</a:t>
            </a:r>
            <a:r>
              <a:rPr lang="ko-KR" altLang="en-US" sz="12000" b="0" spc="-600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가격</a:t>
            </a:r>
            <a:endParaRPr lang="ko-KR" altLang="en-US" sz="12000" b="0" spc="-600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  <a:p>
            <a:pPr algn="ctr">
              <a:lnSpc>
                <a:spcPct val="70000"/>
              </a:lnSpc>
              <a:defRPr lang="ko-KR" altLang="en-US"/>
            </a:pPr>
            <a:r>
              <a:rPr lang="ko-KR" altLang="en-US" sz="12000" b="0" spc="-600" dirty="0" err="1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rPr>
              <a:t>의업소</a:t>
            </a:r>
            <a:endParaRPr lang="ko-KR" altLang="en-US" sz="12000" b="0" spc="-600" dirty="0">
              <a:solidFill>
                <a:schemeClr val="tx1">
                  <a:lumMod val="10000"/>
                  <a:lumOff val="9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66798" y="5708085"/>
            <a:ext cx="5678267" cy="54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500" b="0" spc="50">
                <a:solidFill>
                  <a:schemeClr val="tx1">
                    <a:lumMod val="20000"/>
                    <a:lumOff val="80000"/>
                  </a:schemeClr>
                </a:solidFill>
                <a:latin typeface="SUIT Light"/>
                <a:ea typeface="SUIT Light"/>
                <a:cs typeface="연제오방맛길체"/>
              </a:rPr>
              <a:t>전국구 착한가격 업소들의</a:t>
            </a:r>
            <a:r>
              <a:rPr lang="en-US" altLang="ko-KR" sz="1500" b="0" spc="50">
                <a:solidFill>
                  <a:schemeClr val="tx1">
                    <a:lumMod val="20000"/>
                    <a:lumOff val="80000"/>
                  </a:schemeClr>
                </a:solidFill>
                <a:latin typeface="SUIT Light"/>
                <a:ea typeface="SUIT Light"/>
                <a:cs typeface="연제오방맛길체"/>
              </a:rPr>
              <a:t> </a:t>
            </a:r>
            <a:r>
              <a:rPr lang="ko-KR" altLang="en-US" sz="1500" b="0" spc="50">
                <a:solidFill>
                  <a:schemeClr val="tx1">
                    <a:lumMod val="20000"/>
                    <a:lumOff val="80000"/>
                  </a:schemeClr>
                </a:solidFill>
                <a:latin typeface="SUIT Light"/>
                <a:ea typeface="SUIT Light"/>
                <a:cs typeface="연제오방맛길체"/>
              </a:rPr>
              <a:t>활성화를 위한</a:t>
            </a:r>
          </a:p>
          <a:p>
            <a:pPr lvl="0">
              <a:defRPr lang="ko-KR" altLang="en-US"/>
            </a:pPr>
            <a:r>
              <a:rPr lang="ko-KR" altLang="en-US" sz="1500" b="0" spc="50">
                <a:solidFill>
                  <a:schemeClr val="bg1">
                    <a:lumMod val="30000"/>
                  </a:schemeClr>
                </a:solidFill>
                <a:latin typeface="SUIT ExtraBold"/>
                <a:ea typeface="SUIT ExtraBold"/>
                <a:cs typeface="연제오방맛길체"/>
              </a:rPr>
              <a:t>빅데이터분석 및</a:t>
            </a:r>
            <a:r>
              <a:rPr lang="en-US" altLang="ko-KR" sz="1500" b="0" spc="50">
                <a:solidFill>
                  <a:schemeClr val="bg1">
                    <a:lumMod val="30000"/>
                  </a:schemeClr>
                </a:solidFill>
                <a:latin typeface="SUIT ExtraBold"/>
                <a:ea typeface="SUIT ExtraBold"/>
                <a:cs typeface="연제오방맛길체"/>
              </a:rPr>
              <a:t> </a:t>
            </a:r>
            <a:r>
              <a:rPr lang="ko-KR" altLang="en-US" sz="1500" b="0" spc="50">
                <a:solidFill>
                  <a:schemeClr val="bg1">
                    <a:lumMod val="30000"/>
                  </a:schemeClr>
                </a:solidFill>
                <a:latin typeface="SUIT ExtraBold"/>
                <a:ea typeface="SUIT ExtraBold"/>
                <a:cs typeface="연제오방맛길체"/>
              </a:rPr>
              <a:t>시각화자료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0775776" y="1127639"/>
            <a:ext cx="2368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defRPr lang="ko-KR" altLang="en-US"/>
            </a:pPr>
            <a:r>
              <a:rPr lang="en-US" altLang="ko-KR" sz="1500" dirty="0">
                <a:solidFill>
                  <a:schemeClr val="bg2"/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3 TEAM MINI PROJECT 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667227" y="5054138"/>
            <a:ext cx="251875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667227" y="474500"/>
            <a:ext cx="251875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5" r="18866"/>
          <a:stretch/>
        </p:blipFill>
        <p:spPr>
          <a:xfrm>
            <a:off x="457200" y="672158"/>
            <a:ext cx="4772025" cy="551368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7200" y="672158"/>
            <a:ext cx="4772025" cy="5513684"/>
          </a:xfrm>
          <a:prstGeom prst="rect">
            <a:avLst/>
          </a:prstGeom>
          <a:gradFill flip="none" rotWithShape="1">
            <a:gsLst>
              <a:gs pos="0">
                <a:srgbClr val="F64D0A">
                  <a:shade val="30000"/>
                  <a:satMod val="115000"/>
                  <a:alpha val="16000"/>
                </a:srgbClr>
              </a:gs>
              <a:gs pos="50000">
                <a:srgbClr val="F64D0A">
                  <a:shade val="67500"/>
                  <a:satMod val="115000"/>
                  <a:lumMod val="39000"/>
                  <a:lumOff val="61000"/>
                  <a:alpha val="22000"/>
                </a:srgbClr>
              </a:gs>
              <a:gs pos="100000">
                <a:srgbClr val="F64D0A">
                  <a:shade val="100000"/>
                  <a:satMod val="115000"/>
                  <a:alpha val="13000"/>
                  <a:lumMod val="0"/>
                  <a:lumOff val="10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9610"/>
          <a:stretch/>
        </p:blipFill>
        <p:spPr>
          <a:xfrm>
            <a:off x="2829793" y="1254841"/>
            <a:ext cx="8962157" cy="7373379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err="1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착한가격업소</a:t>
            </a: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 리스트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110938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" r="49556"/>
          <a:stretch/>
        </p:blipFill>
        <p:spPr>
          <a:xfrm>
            <a:off x="2829793" y="1260283"/>
            <a:ext cx="8971682" cy="7973538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err="1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착한가격업소</a:t>
            </a: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 리스트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14407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9449"/>
          <a:stretch/>
        </p:blipFill>
        <p:spPr>
          <a:xfrm>
            <a:off x="2829793" y="1260283"/>
            <a:ext cx="8981207" cy="7983064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err="1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착한가격업소</a:t>
            </a: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 리스트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39723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" r="49429" b="-5329"/>
          <a:stretch/>
        </p:blipFill>
        <p:spPr>
          <a:xfrm>
            <a:off x="2829793" y="1260283"/>
            <a:ext cx="8984836" cy="6853203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err="1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착한가격업소</a:t>
            </a: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 리스트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305656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96" y="1264855"/>
            <a:ext cx="8980256" cy="5051394"/>
          </a:xfrm>
          <a:prstGeom prst="rect">
            <a:avLst/>
          </a:prstGeom>
        </p:spPr>
      </p:pic>
      <p:sp>
        <p:nvSpPr>
          <p:cNvPr id="170" name="직사각형 1"/>
          <p:cNvSpPr/>
          <p:nvPr/>
        </p:nvSpPr>
        <p:spPr>
          <a:xfrm rot="16200000">
            <a:off x="-598715" y="3394984"/>
            <a:ext cx="4007303" cy="18845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err="1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착한가격업소</a:t>
            </a: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 리스트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결과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62" y="2209337"/>
            <a:ext cx="1432147" cy="3939867"/>
          </a:xfrm>
          <a:prstGeom prst="rect">
            <a:avLst/>
          </a:prstGeom>
        </p:spPr>
      </p:pic>
      <p:sp>
        <p:nvSpPr>
          <p:cNvPr id="11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24909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_크롤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9795" y="1264855"/>
            <a:ext cx="8980257" cy="5051395"/>
          </a:xfrm>
          <a:prstGeom prst="rect">
            <a:avLst/>
          </a:prstGeom>
        </p:spPr>
      </p:pic>
      <p:sp>
        <p:nvSpPr>
          <p:cNvPr id="170" name="직사각형 1"/>
          <p:cNvSpPr/>
          <p:nvPr/>
        </p:nvSpPr>
        <p:spPr>
          <a:xfrm rot="16200000">
            <a:off x="-598715" y="3394984"/>
            <a:ext cx="4007303" cy="18845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카카오 지도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"/>
          <p:cNvSpPr txBox="1"/>
          <p:nvPr/>
        </p:nvSpPr>
        <p:spPr>
          <a:xfrm>
            <a:off x="678980" y="2665623"/>
            <a:ext cx="1487353" cy="91101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95000"/>
              </a:lnSpc>
              <a:defRPr lang="ko-KR" altLang="en-US"/>
            </a:pPr>
            <a:r>
              <a:rPr lang="en-US" altLang="ko-KR" sz="8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  <a:hlinkClick r:id="rId5"/>
              </a:rPr>
              <a:t>LINK2</a:t>
            </a:r>
            <a:endParaRPr lang="en-US" altLang="ko-KR" sz="800" spc="-70" dirty="0">
              <a:solidFill>
                <a:srgbClr val="4D4D4D"/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800" b="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착한업소</a:t>
            </a:r>
            <a:r>
              <a:rPr lang="ko-KR" altLang="en-US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결과 리스트의</a:t>
            </a: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시도 구 </a:t>
            </a:r>
            <a:r>
              <a:rPr lang="ko-KR" altLang="en-US" sz="800" b="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가게명의</a:t>
            </a: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정보 사용</a:t>
            </a:r>
            <a:endParaRPr lang="en-US" altLang="ko-KR" sz="800" b="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키워드 검색</a:t>
            </a: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b="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셀레니움</a:t>
            </a: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동적 </a:t>
            </a:r>
            <a:r>
              <a:rPr lang="ko-KR" altLang="en-US" sz="800" b="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크롤링</a:t>
            </a: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진행</a:t>
            </a: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31131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9619"/>
          <a:stretch/>
        </p:blipFill>
        <p:spPr>
          <a:xfrm>
            <a:off x="2829793" y="1260283"/>
            <a:ext cx="8955807" cy="7763958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카카오 지도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201208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9449"/>
          <a:stretch/>
        </p:blipFill>
        <p:spPr>
          <a:xfrm>
            <a:off x="2829793" y="1260283"/>
            <a:ext cx="8981207" cy="7525800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카카오 지도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17220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9466"/>
          <a:stretch/>
        </p:blipFill>
        <p:spPr>
          <a:xfrm>
            <a:off x="2829793" y="1264163"/>
            <a:ext cx="8968507" cy="6677957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카카오 지도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25328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카카오 지도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83576" r="49466"/>
          <a:stretch/>
        </p:blipFill>
        <p:spPr>
          <a:xfrm>
            <a:off x="2829792" y="1264163"/>
            <a:ext cx="8968507" cy="1096820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194369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1"/>
          <p:cNvSpPr/>
          <p:nvPr/>
        </p:nvSpPr>
        <p:spPr>
          <a:xfrm rot="16200000">
            <a:off x="5065244" y="-5065245"/>
            <a:ext cx="2061511" cy="12192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64677" y="2921832"/>
            <a:ext cx="1963600" cy="2465867"/>
            <a:chOff x="883777" y="1851857"/>
            <a:chExt cx="2950476" cy="3705176"/>
          </a:xfrm>
        </p:grpSpPr>
        <p:sp>
          <p:nvSpPr>
            <p:cNvPr id="2" name="직사각형 1"/>
            <p:cNvSpPr/>
            <p:nvPr/>
          </p:nvSpPr>
          <p:spPr>
            <a:xfrm>
              <a:off x="883777" y="1855182"/>
              <a:ext cx="2946334" cy="37018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317500" dir="18900000" sy="20000" kx="-600000" algn="bl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93525" y="2370708"/>
              <a:ext cx="2282106" cy="2329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-300">
                  <a:solidFill>
                    <a:schemeClr val="tx1">
                      <a:lumMod val="10000"/>
                      <a:lumOff val="9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01</a:t>
              </a:r>
            </a:p>
            <a:p>
              <a:pPr>
                <a:lnSpc>
                  <a:spcPct val="73000"/>
                </a:lnSpc>
                <a:defRPr lang="ko-KR" altLang="en-US"/>
              </a:pPr>
              <a:endParaRPr lang="ko-KR" altLang="en-US" b="0" spc="-300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endParaRPr>
            </a:p>
            <a:p>
              <a:pPr algn="ctr">
                <a:lnSpc>
                  <a:spcPct val="73000"/>
                </a:lnSpc>
                <a:defRPr lang="ko-KR" altLang="en-US"/>
              </a:pPr>
              <a:r>
                <a:rPr lang="ko-KR" altLang="en-US" sz="3200" b="0" spc="-30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프로</a:t>
              </a:r>
            </a:p>
            <a:p>
              <a:pPr algn="ctr">
                <a:lnSpc>
                  <a:spcPct val="73000"/>
                </a:lnSpc>
                <a:defRPr lang="ko-KR" altLang="en-US"/>
              </a:pPr>
              <a:r>
                <a:rPr lang="ko-KR" altLang="en-US" sz="3200" b="0" spc="-30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젝트</a:t>
              </a:r>
            </a:p>
            <a:p>
              <a:pPr algn="ctr">
                <a:lnSpc>
                  <a:spcPct val="73000"/>
                </a:lnSpc>
                <a:defRPr lang="ko-KR" altLang="en-US"/>
              </a:pPr>
              <a:r>
                <a:rPr lang="ko-KR" altLang="en-US" sz="3200" b="0" spc="-300">
                  <a:solidFill>
                    <a:srgbClr val="FA8317"/>
                  </a:solidFill>
                  <a:latin typeface="태나다체 "/>
                  <a:ea typeface="태나다체 "/>
                  <a:cs typeface="연제오방맛길체"/>
                </a:rPr>
                <a:t>요약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324649" y="5046313"/>
              <a:ext cx="208982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"/>
            <p:cNvSpPr/>
            <p:nvPr/>
          </p:nvSpPr>
          <p:spPr>
            <a:xfrm>
              <a:off x="889453" y="1851857"/>
              <a:ext cx="2944800" cy="19617"/>
            </a:xfrm>
            <a:prstGeom prst="rect">
              <a:avLst/>
            </a:prstGeom>
            <a:solidFill>
              <a:srgbClr val="FA8317"/>
            </a:solidFill>
            <a:ln>
              <a:noFill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752476" y="2921832"/>
            <a:ext cx="1963600" cy="2465867"/>
            <a:chOff x="883777" y="1851857"/>
            <a:chExt cx="2950476" cy="3705176"/>
          </a:xfrm>
        </p:grpSpPr>
        <p:sp>
          <p:nvSpPr>
            <p:cNvPr id="40" name="직사각형 1"/>
            <p:cNvSpPr/>
            <p:nvPr/>
          </p:nvSpPr>
          <p:spPr>
            <a:xfrm>
              <a:off x="883777" y="1855182"/>
              <a:ext cx="2946334" cy="37018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317500" dir="18900000" sy="20000" kx="-600000" algn="bl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41" name="TextBox 3"/>
            <p:cNvSpPr txBox="1"/>
            <p:nvPr/>
          </p:nvSpPr>
          <p:spPr>
            <a:xfrm>
              <a:off x="1193503" y="2370702"/>
              <a:ext cx="2282114" cy="18003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-300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02</a:t>
              </a:r>
            </a:p>
            <a:p>
              <a:pPr>
                <a:lnSpc>
                  <a:spcPct val="73000"/>
                </a:lnSpc>
                <a:defRPr lang="ko-KR" altLang="en-US"/>
              </a:pPr>
              <a:endParaRPr lang="ko-KR" altLang="en-US" b="0" spc="-300" dirty="0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endParaRPr>
            </a:p>
            <a:p>
              <a:pPr algn="ctr">
                <a:lnSpc>
                  <a:spcPct val="73000"/>
                </a:lnSpc>
                <a:defRPr lang="ko-KR" altLang="en-US"/>
              </a:pPr>
              <a:r>
                <a:rPr lang="ko-KR" altLang="en-US" sz="3200" b="0" spc="-300" dirty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일정</a:t>
              </a:r>
            </a:p>
            <a:p>
              <a:pPr algn="ctr">
                <a:lnSpc>
                  <a:spcPct val="73000"/>
                </a:lnSpc>
                <a:defRPr lang="ko-KR" altLang="en-US"/>
              </a:pPr>
              <a:r>
                <a:rPr lang="ko-KR" altLang="en-US" sz="3200" b="0" spc="-300" dirty="0">
                  <a:solidFill>
                    <a:srgbClr val="FA8317"/>
                  </a:solidFill>
                  <a:latin typeface="태나다체 "/>
                  <a:ea typeface="태나다체 "/>
                  <a:cs typeface="연제오방맛길체"/>
                </a:rPr>
                <a:t>팀원</a:t>
              </a:r>
            </a:p>
          </p:txBody>
        </p:sp>
        <p:cxnSp>
          <p:nvCxnSpPr>
            <p:cNvPr id="42" name="직선 연결선 8"/>
            <p:cNvCxnSpPr/>
            <p:nvPr/>
          </p:nvCxnSpPr>
          <p:spPr>
            <a:xfrm>
              <a:off x="1324649" y="5046313"/>
              <a:ext cx="208982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1"/>
            <p:cNvSpPr/>
            <p:nvPr/>
          </p:nvSpPr>
          <p:spPr>
            <a:xfrm>
              <a:off x="889453" y="1851857"/>
              <a:ext cx="2944800" cy="19617"/>
            </a:xfrm>
            <a:prstGeom prst="rect">
              <a:avLst/>
            </a:prstGeom>
            <a:solidFill>
              <a:srgbClr val="FA8317"/>
            </a:solidFill>
            <a:ln>
              <a:noFill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040275" y="2921832"/>
            <a:ext cx="1963600" cy="2465867"/>
            <a:chOff x="883777" y="1851857"/>
            <a:chExt cx="2950476" cy="3705176"/>
          </a:xfrm>
        </p:grpSpPr>
        <p:sp>
          <p:nvSpPr>
            <p:cNvPr id="50" name="직사각형 1"/>
            <p:cNvSpPr/>
            <p:nvPr/>
          </p:nvSpPr>
          <p:spPr>
            <a:xfrm>
              <a:off x="883777" y="1855182"/>
              <a:ext cx="2946334" cy="37018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317500" dir="18900000" sy="20000" kx="-600000" algn="bl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51" name="TextBox 3"/>
            <p:cNvSpPr txBox="1"/>
            <p:nvPr/>
          </p:nvSpPr>
          <p:spPr>
            <a:xfrm>
              <a:off x="1193497" y="2370702"/>
              <a:ext cx="2282112" cy="18003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-300">
                  <a:solidFill>
                    <a:schemeClr val="tx1">
                      <a:lumMod val="10000"/>
                      <a:lumOff val="9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03</a:t>
              </a:r>
            </a:p>
            <a:p>
              <a:pPr algn="ctr">
                <a:lnSpc>
                  <a:spcPct val="73000"/>
                </a:lnSpc>
                <a:defRPr lang="ko-KR" altLang="en-US"/>
              </a:pPr>
              <a:endParaRPr lang="ko-KR" altLang="en-US" b="0" spc="-300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endParaRPr>
            </a:p>
            <a:p>
              <a:pPr algn="ctr">
                <a:lnSpc>
                  <a:spcPct val="73000"/>
                </a:lnSpc>
                <a:defRPr lang="ko-KR" altLang="en-US"/>
              </a:pPr>
              <a:r>
                <a:rPr lang="ko-KR" altLang="en-US" sz="3200" b="0" spc="-30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수집</a:t>
              </a:r>
            </a:p>
            <a:p>
              <a:pPr algn="ctr">
                <a:lnSpc>
                  <a:spcPct val="73000"/>
                </a:lnSpc>
                <a:defRPr lang="ko-KR" altLang="en-US"/>
              </a:pPr>
              <a:r>
                <a:rPr lang="ko-KR" altLang="en-US" sz="3200" b="0" spc="-300">
                  <a:solidFill>
                    <a:srgbClr val="FA8317"/>
                  </a:solidFill>
                  <a:latin typeface="태나다체 "/>
                  <a:ea typeface="태나다체 "/>
                  <a:cs typeface="연제오방맛길체"/>
                </a:rPr>
                <a:t>처리</a:t>
              </a:r>
            </a:p>
          </p:txBody>
        </p:sp>
        <p:cxnSp>
          <p:nvCxnSpPr>
            <p:cNvPr id="52" name="직선 연결선 8"/>
            <p:cNvCxnSpPr/>
            <p:nvPr/>
          </p:nvCxnSpPr>
          <p:spPr>
            <a:xfrm>
              <a:off x="1324649" y="5046313"/>
              <a:ext cx="208982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1"/>
            <p:cNvSpPr/>
            <p:nvPr/>
          </p:nvSpPr>
          <p:spPr>
            <a:xfrm>
              <a:off x="889453" y="1851857"/>
              <a:ext cx="2944800" cy="19617"/>
            </a:xfrm>
            <a:prstGeom prst="rect">
              <a:avLst/>
            </a:prstGeom>
            <a:solidFill>
              <a:srgbClr val="FA8317"/>
            </a:solidFill>
            <a:ln>
              <a:noFill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7328074" y="2921832"/>
            <a:ext cx="1963600" cy="2465867"/>
            <a:chOff x="883777" y="1851857"/>
            <a:chExt cx="2950476" cy="3705176"/>
          </a:xfrm>
        </p:grpSpPr>
        <p:sp>
          <p:nvSpPr>
            <p:cNvPr id="55" name="직사각형 1"/>
            <p:cNvSpPr/>
            <p:nvPr/>
          </p:nvSpPr>
          <p:spPr>
            <a:xfrm>
              <a:off x="883777" y="1855182"/>
              <a:ext cx="2946334" cy="37018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317500" dir="18900000" sy="20000" kx="-600000" algn="bl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56" name="TextBox 3"/>
            <p:cNvSpPr txBox="1"/>
            <p:nvPr/>
          </p:nvSpPr>
          <p:spPr>
            <a:xfrm>
              <a:off x="1193497" y="2370702"/>
              <a:ext cx="2282112" cy="18003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-300">
                  <a:solidFill>
                    <a:schemeClr val="tx1">
                      <a:lumMod val="10000"/>
                      <a:lumOff val="9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04</a:t>
              </a:r>
            </a:p>
            <a:p>
              <a:pPr>
                <a:lnSpc>
                  <a:spcPct val="73000"/>
                </a:lnSpc>
                <a:defRPr lang="ko-KR" altLang="en-US"/>
              </a:pPr>
              <a:endParaRPr lang="ko-KR" altLang="en-US" b="0" spc="-300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endParaRPr>
            </a:p>
            <a:p>
              <a:pPr algn="ctr">
                <a:lnSpc>
                  <a:spcPct val="73000"/>
                </a:lnSpc>
                <a:defRPr lang="ko-KR" altLang="en-US"/>
              </a:pPr>
              <a:r>
                <a:rPr lang="ko-KR" altLang="en-US" sz="3200" b="0" spc="-30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데이터</a:t>
              </a:r>
              <a:endParaRPr lang="ko-KR" altLang="en-US" sz="3200" b="0" spc="-300">
                <a:solidFill>
                  <a:srgbClr val="FA8317"/>
                </a:solidFill>
                <a:latin typeface="태나다체 "/>
                <a:ea typeface="태나다체 "/>
                <a:cs typeface="연제오방맛길체"/>
              </a:endParaRPr>
            </a:p>
            <a:p>
              <a:pPr algn="ctr">
                <a:lnSpc>
                  <a:spcPct val="73000"/>
                </a:lnSpc>
                <a:defRPr lang="ko-KR" altLang="en-US"/>
              </a:pPr>
              <a:r>
                <a:rPr lang="ko-KR" altLang="en-US" sz="3200" b="0" spc="-300">
                  <a:solidFill>
                    <a:srgbClr val="FA8317"/>
                  </a:solidFill>
                  <a:latin typeface="태나다체 "/>
                  <a:ea typeface="태나다체 "/>
                  <a:cs typeface="연제오방맛길체"/>
                </a:rPr>
                <a:t>시각화</a:t>
              </a:r>
            </a:p>
          </p:txBody>
        </p:sp>
        <p:cxnSp>
          <p:nvCxnSpPr>
            <p:cNvPr id="57" name="직선 연결선 8"/>
            <p:cNvCxnSpPr/>
            <p:nvPr/>
          </p:nvCxnSpPr>
          <p:spPr>
            <a:xfrm>
              <a:off x="1324649" y="5046313"/>
              <a:ext cx="208982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1"/>
            <p:cNvSpPr/>
            <p:nvPr/>
          </p:nvSpPr>
          <p:spPr>
            <a:xfrm>
              <a:off x="889453" y="1851857"/>
              <a:ext cx="2944800" cy="19617"/>
            </a:xfrm>
            <a:prstGeom prst="rect">
              <a:avLst/>
            </a:prstGeom>
            <a:solidFill>
              <a:srgbClr val="FA8317"/>
            </a:solidFill>
            <a:ln>
              <a:noFill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615873" y="2921832"/>
            <a:ext cx="1963600" cy="2465867"/>
            <a:chOff x="883777" y="1851857"/>
            <a:chExt cx="2950476" cy="3705176"/>
          </a:xfrm>
        </p:grpSpPr>
        <p:sp>
          <p:nvSpPr>
            <p:cNvPr id="60" name="직사각형 1"/>
            <p:cNvSpPr/>
            <p:nvPr/>
          </p:nvSpPr>
          <p:spPr>
            <a:xfrm>
              <a:off x="883777" y="1855182"/>
              <a:ext cx="2946334" cy="37018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317500" dir="18900000" sy="20000" kx="-600000" algn="bl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61" name="TextBox 3"/>
            <p:cNvSpPr txBox="1"/>
            <p:nvPr/>
          </p:nvSpPr>
          <p:spPr>
            <a:xfrm>
              <a:off x="1193557" y="2370699"/>
              <a:ext cx="2282114" cy="18003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-300">
                  <a:solidFill>
                    <a:schemeClr val="tx1">
                      <a:lumMod val="10000"/>
                      <a:lumOff val="9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05</a:t>
              </a:r>
            </a:p>
            <a:p>
              <a:pPr>
                <a:lnSpc>
                  <a:spcPct val="73000"/>
                </a:lnSpc>
                <a:defRPr lang="ko-KR" altLang="en-US"/>
              </a:pPr>
              <a:endParaRPr lang="ko-KR" altLang="en-US" b="0" spc="-300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endParaRPr>
            </a:p>
            <a:p>
              <a:pPr algn="ctr">
                <a:lnSpc>
                  <a:spcPct val="73000"/>
                </a:lnSpc>
                <a:defRPr lang="ko-KR" altLang="en-US"/>
              </a:pPr>
              <a:r>
                <a:rPr lang="ko-KR" altLang="en-US" sz="3200" b="0" spc="-30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정리</a:t>
              </a:r>
            </a:p>
            <a:p>
              <a:pPr algn="ctr">
                <a:lnSpc>
                  <a:spcPct val="73000"/>
                </a:lnSpc>
                <a:defRPr lang="ko-KR" altLang="en-US"/>
              </a:pPr>
              <a:r>
                <a:rPr lang="ko-KR" altLang="en-US" sz="3200" b="0" spc="-300">
                  <a:solidFill>
                    <a:srgbClr val="FA8317"/>
                  </a:solidFill>
                  <a:latin typeface="태나다체 "/>
                  <a:ea typeface="태나다체 "/>
                  <a:cs typeface="연제오방맛길체"/>
                </a:rPr>
                <a:t>결론</a:t>
              </a:r>
            </a:p>
          </p:txBody>
        </p:sp>
        <p:cxnSp>
          <p:nvCxnSpPr>
            <p:cNvPr id="62" name="직선 연결선 8"/>
            <p:cNvCxnSpPr/>
            <p:nvPr/>
          </p:nvCxnSpPr>
          <p:spPr>
            <a:xfrm>
              <a:off x="1324649" y="5046313"/>
              <a:ext cx="208982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1"/>
            <p:cNvSpPr/>
            <p:nvPr/>
          </p:nvSpPr>
          <p:spPr>
            <a:xfrm>
              <a:off x="889453" y="1851857"/>
              <a:ext cx="2944800" cy="19617"/>
            </a:xfrm>
            <a:prstGeom prst="rect">
              <a:avLst/>
            </a:prstGeom>
            <a:solidFill>
              <a:srgbClr val="FA8317"/>
            </a:solidFill>
            <a:ln>
              <a:noFill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</p:grpSp>
      <p:sp>
        <p:nvSpPr>
          <p:cNvPr id="64" name="TextBox 3"/>
          <p:cNvSpPr txBox="1"/>
          <p:nvPr/>
        </p:nvSpPr>
        <p:spPr>
          <a:xfrm>
            <a:off x="363102" y="1201856"/>
            <a:ext cx="4917356" cy="75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목차</a:t>
            </a:r>
          </a:p>
        </p:txBody>
      </p:sp>
      <p:cxnSp>
        <p:nvCxnSpPr>
          <p:cNvPr id="66" name="직선 연결선 8"/>
          <p:cNvCxnSpPr/>
          <p:nvPr/>
        </p:nvCxnSpPr>
        <p:spPr>
          <a:xfrm>
            <a:off x="461911" y="6319904"/>
            <a:ext cx="1126817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96" y="1264855"/>
            <a:ext cx="8980256" cy="5051394"/>
          </a:xfrm>
          <a:prstGeom prst="rect">
            <a:avLst/>
          </a:prstGeom>
        </p:spPr>
      </p:pic>
      <p:sp>
        <p:nvSpPr>
          <p:cNvPr id="170" name="직사각형 1"/>
          <p:cNvSpPr/>
          <p:nvPr/>
        </p:nvSpPr>
        <p:spPr>
          <a:xfrm rot="16200000">
            <a:off x="-598715" y="3394984"/>
            <a:ext cx="4007303" cy="18845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카카오 </a:t>
            </a: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지도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결과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62" y="2209337"/>
            <a:ext cx="1432147" cy="3939867"/>
          </a:xfrm>
          <a:prstGeom prst="rect">
            <a:avLst/>
          </a:prstGeom>
        </p:spPr>
      </p:pic>
      <p:sp>
        <p:nvSpPr>
          <p:cNvPr id="11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69545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VER_크롤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9795" y="1264855"/>
            <a:ext cx="8980257" cy="5051395"/>
          </a:xfrm>
          <a:prstGeom prst="rect">
            <a:avLst/>
          </a:prstGeom>
        </p:spPr>
      </p:pic>
      <p:sp>
        <p:nvSpPr>
          <p:cNvPr id="170" name="직사각형 1"/>
          <p:cNvSpPr/>
          <p:nvPr/>
        </p:nvSpPr>
        <p:spPr>
          <a:xfrm rot="16200000">
            <a:off x="-598715" y="3394984"/>
            <a:ext cx="4007303" cy="18845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네이버 지도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/>
          <p:cNvSpPr txBox="1"/>
          <p:nvPr/>
        </p:nvSpPr>
        <p:spPr>
          <a:xfrm>
            <a:off x="678980" y="2665623"/>
            <a:ext cx="1487353" cy="91101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95000"/>
              </a:lnSpc>
              <a:defRPr lang="ko-KR" altLang="en-US"/>
            </a:pPr>
            <a:r>
              <a:rPr lang="en-US" altLang="ko-KR" sz="800" spc="-70" dirty="0" smtClean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  <a:hlinkClick r:id="rId5"/>
              </a:rPr>
              <a:t>LINK3</a:t>
            </a:r>
            <a:endParaRPr lang="en-US" altLang="ko-KR" sz="800" spc="-70" dirty="0" smtClean="0">
              <a:solidFill>
                <a:srgbClr val="4D4D4D"/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800" b="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착한업소</a:t>
            </a:r>
            <a:r>
              <a:rPr lang="ko-KR" altLang="en-US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결과 리스트의</a:t>
            </a: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시도 구 </a:t>
            </a:r>
            <a:r>
              <a:rPr lang="ko-KR" altLang="en-US" sz="800" b="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가게명의</a:t>
            </a: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정보 사용</a:t>
            </a:r>
            <a:endParaRPr lang="en-US" altLang="ko-KR" sz="800" b="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키워드 검색</a:t>
            </a: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b="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셀레니움</a:t>
            </a: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동적 </a:t>
            </a:r>
            <a:r>
              <a:rPr lang="ko-KR" altLang="en-US" sz="800" b="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크롤링</a:t>
            </a: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진행</a:t>
            </a: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79537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49368"/>
          <a:stretch/>
        </p:blipFill>
        <p:spPr>
          <a:xfrm>
            <a:off x="2829793" y="1260283"/>
            <a:ext cx="8981207" cy="7725853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네이버 지도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405106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49395"/>
          <a:stretch/>
        </p:blipFill>
        <p:spPr>
          <a:xfrm>
            <a:off x="2829793" y="1260283"/>
            <a:ext cx="8981207" cy="7849695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네이버 지도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16829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9401"/>
          <a:stretch/>
        </p:blipFill>
        <p:spPr>
          <a:xfrm>
            <a:off x="2829793" y="1260283"/>
            <a:ext cx="8984836" cy="7859222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네이버 지도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336759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네이버 지도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9449"/>
          <a:stretch/>
        </p:blipFill>
        <p:spPr>
          <a:xfrm>
            <a:off x="2829793" y="1260283"/>
            <a:ext cx="8981207" cy="5134692"/>
          </a:xfrm>
          <a:prstGeom prst="rect">
            <a:avLst/>
          </a:prstGeom>
        </p:spPr>
      </p:pic>
      <p:sp>
        <p:nvSpPr>
          <p:cNvPr id="11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23422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96" y="1264855"/>
            <a:ext cx="8980256" cy="5051394"/>
          </a:xfrm>
          <a:prstGeom prst="rect">
            <a:avLst/>
          </a:prstGeom>
        </p:spPr>
      </p:pic>
      <p:sp>
        <p:nvSpPr>
          <p:cNvPr id="170" name="직사각형 1"/>
          <p:cNvSpPr/>
          <p:nvPr/>
        </p:nvSpPr>
        <p:spPr>
          <a:xfrm rot="16200000">
            <a:off x="-717369" y="3276329"/>
            <a:ext cx="4244612" cy="18845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5669"/>
          <a:stretch/>
        </p:blipFill>
        <p:spPr>
          <a:xfrm>
            <a:off x="629228" y="2209337"/>
            <a:ext cx="1551417" cy="3939867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네이버 지도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별점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결과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406830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S데이터_크롤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9795" y="1264855"/>
            <a:ext cx="8980258" cy="5051395"/>
          </a:xfrm>
          <a:prstGeom prst="rect">
            <a:avLst/>
          </a:prstGeom>
        </p:spPr>
      </p:pic>
      <p:sp>
        <p:nvSpPr>
          <p:cNvPr id="170" name="직사각형 1"/>
          <p:cNvSpPr/>
          <p:nvPr/>
        </p:nvSpPr>
        <p:spPr>
          <a:xfrm rot="16200000">
            <a:off x="-598715" y="3394984"/>
            <a:ext cx="4007303" cy="18845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외식 </a:t>
            </a:r>
            <a:r>
              <a:rPr lang="en-US" altLang="ko-KR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POS </a:t>
            </a: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데이터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/>
          <p:cNvSpPr txBox="1"/>
          <p:nvPr/>
        </p:nvSpPr>
        <p:spPr>
          <a:xfrm>
            <a:off x="688926" y="2661303"/>
            <a:ext cx="1598707" cy="79406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95000"/>
              </a:lnSpc>
              <a:defRPr lang="ko-KR" altLang="en-US"/>
            </a:pPr>
            <a:r>
              <a:rPr lang="en-US" altLang="ko-KR" sz="8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  <a:hlinkClick r:id="rId5"/>
              </a:rPr>
              <a:t>LINK4</a:t>
            </a:r>
            <a:endParaRPr lang="en-US" altLang="ko-KR" sz="800" spc="-70" dirty="0" smtClean="0">
              <a:solidFill>
                <a:srgbClr val="4D4D4D"/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800" b="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웹사이트에 공개된 정보를</a:t>
            </a: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en-US" altLang="ko-KR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(The </a:t>
            </a:r>
            <a:r>
              <a:rPr lang="ko-KR" altLang="en-US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외식 </a:t>
            </a:r>
            <a:r>
              <a:rPr lang="en-US" altLang="ko-KR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POS </a:t>
            </a:r>
            <a:r>
              <a:rPr lang="ko-KR" altLang="en-US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데이터</a:t>
            </a:r>
            <a:r>
              <a:rPr lang="en-US" altLang="ko-KR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)</a:t>
            </a:r>
            <a:endParaRPr lang="en-US" altLang="ko-KR" sz="800" spc="3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800" spc="3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spc="3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셀레니움</a:t>
            </a:r>
            <a:r>
              <a:rPr lang="ko-KR" altLang="en-US" sz="800" spc="3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동적 </a:t>
            </a:r>
            <a:r>
              <a:rPr lang="ko-KR" altLang="en-US" sz="800" spc="3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크롤링</a:t>
            </a:r>
            <a:r>
              <a:rPr lang="ko-KR" altLang="en-US" sz="800" spc="3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진행</a:t>
            </a:r>
            <a:endParaRPr lang="en-US" altLang="ko-KR" sz="800" spc="3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340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49456"/>
          <a:stretch/>
        </p:blipFill>
        <p:spPr>
          <a:xfrm>
            <a:off x="2829793" y="1260283"/>
            <a:ext cx="8970321" cy="7859222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외식 </a:t>
            </a:r>
            <a:r>
              <a:rPr lang="en-US" altLang="ko-KR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POS </a:t>
            </a: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데이터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315559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9456"/>
          <a:stretch/>
        </p:blipFill>
        <p:spPr>
          <a:xfrm>
            <a:off x="2829794" y="1260283"/>
            <a:ext cx="8984836" cy="7973538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외식 </a:t>
            </a:r>
            <a:r>
              <a:rPr lang="en-US" altLang="ko-KR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POS </a:t>
            </a: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데이터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291330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0" t="1140" r="400" b="710"/>
          <a:stretch>
            <a:fillRect/>
          </a:stretch>
        </p:blipFill>
        <p:spPr>
          <a:xfrm>
            <a:off x="-134203" y="-671175"/>
            <a:ext cx="12460407" cy="8200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000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TextBox 3"/>
          <p:cNvSpPr txBox="1"/>
          <p:nvPr/>
        </p:nvSpPr>
        <p:spPr>
          <a:xfrm>
            <a:off x="1347473" y="1629941"/>
            <a:ext cx="9497054" cy="1421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3000"/>
              </a:lnSpc>
              <a:defRPr lang="ko-KR" altLang="en-US"/>
            </a:pPr>
            <a:r>
              <a:rPr lang="ko-KR" altLang="en-US" sz="12000" b="0" spc="-300">
                <a:solidFill>
                  <a:srgbClr val="FA8317"/>
                </a:solidFill>
                <a:latin typeface="태나다체 "/>
                <a:ea typeface="태나다체 "/>
                <a:cs typeface="연제오방맛길체"/>
              </a:rPr>
              <a:t>착한</a:t>
            </a:r>
            <a:r>
              <a:rPr lang="ko-KR" altLang="en-US" sz="12000" b="0" spc="-300">
                <a:solidFill>
                  <a:schemeClr val="bg1"/>
                </a:solidFill>
                <a:latin typeface="태나다체 "/>
                <a:ea typeface="태나다체 "/>
                <a:cs typeface="연제오방맛길체"/>
              </a:rPr>
              <a:t>가격업소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2458306" y="3216272"/>
            <a:ext cx="7275388" cy="594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defRPr lang="ko-KR" altLang="en-US"/>
            </a:pPr>
            <a:r>
              <a:rPr lang="ko-KR" altLang="en-US" sz="1500" b="0" spc="50" dirty="0">
                <a:solidFill>
                  <a:schemeClr val="bg1"/>
                </a:solidFill>
                <a:latin typeface="SUIT Heavy" pitchFamily="2" charset="-127"/>
                <a:ea typeface="SUIT Heavy" pitchFamily="2" charset="-127"/>
                <a:cs typeface="연제오방맛길체"/>
              </a:rPr>
              <a:t>착한 가격, 청결한 </a:t>
            </a:r>
            <a:r>
              <a:rPr lang="ko-KR" altLang="en-US" sz="1500" b="0" spc="50" dirty="0" err="1">
                <a:solidFill>
                  <a:schemeClr val="bg1"/>
                </a:solidFill>
                <a:latin typeface="SUIT Heavy" pitchFamily="2" charset="-127"/>
                <a:ea typeface="SUIT Heavy" pitchFamily="2" charset="-127"/>
                <a:cs typeface="연제오방맛길체"/>
              </a:rPr>
              <a:t>가게운영</a:t>
            </a:r>
            <a:r>
              <a:rPr lang="ko-KR" altLang="en-US" sz="1500" b="0" spc="50" dirty="0">
                <a:solidFill>
                  <a:schemeClr val="bg1"/>
                </a:solidFill>
                <a:latin typeface="SUIT Heavy" pitchFamily="2" charset="-127"/>
                <a:ea typeface="SUIT Heavy" pitchFamily="2" charset="-127"/>
                <a:cs typeface="연제오방맛길체"/>
              </a:rPr>
              <a:t>, </a:t>
            </a:r>
            <a:r>
              <a:rPr lang="ko-KR" altLang="en-US" sz="1500" b="0" spc="50" dirty="0" err="1">
                <a:solidFill>
                  <a:schemeClr val="bg1"/>
                </a:solidFill>
                <a:latin typeface="SUIT Heavy" pitchFamily="2" charset="-127"/>
                <a:ea typeface="SUIT Heavy" pitchFamily="2" charset="-127"/>
                <a:cs typeface="연제오방맛길체"/>
              </a:rPr>
              <a:t>기분좋은</a:t>
            </a:r>
            <a:r>
              <a:rPr lang="ko-KR" altLang="en-US" sz="1500" b="0" spc="50" dirty="0">
                <a:solidFill>
                  <a:schemeClr val="bg1"/>
                </a:solidFill>
                <a:latin typeface="SUIT Heavy" pitchFamily="2" charset="-127"/>
                <a:ea typeface="SUIT Heavy" pitchFamily="2" charset="-127"/>
                <a:cs typeface="연제오방맛길체"/>
              </a:rPr>
              <a:t> 서비스</a:t>
            </a:r>
            <a:r>
              <a:rPr lang="ko-KR" altLang="en-US" sz="15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제공하여</a:t>
            </a:r>
          </a:p>
          <a:p>
            <a:pPr lvl="0" algn="ctr">
              <a:lnSpc>
                <a:spcPct val="130000"/>
              </a:lnSpc>
              <a:defRPr lang="ko-KR" altLang="en-US"/>
            </a:pPr>
            <a:r>
              <a:rPr lang="ko-KR" altLang="en-US" sz="15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소비자에게 만족을 주기 위해 정부와 지방자치단체가 선정한</a:t>
            </a:r>
            <a:r>
              <a:rPr lang="en-US" altLang="ko-KR" sz="15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</a:t>
            </a:r>
            <a:r>
              <a:rPr lang="ko-KR" altLang="en-US" sz="15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물가안정 </a:t>
            </a:r>
            <a:r>
              <a:rPr lang="ko-KR" altLang="en-US" sz="1500" b="0" spc="5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우수업소를</a:t>
            </a:r>
            <a:r>
              <a:rPr lang="ko-KR" altLang="en-US" sz="15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뜻함</a:t>
            </a:r>
          </a:p>
        </p:txBody>
      </p:sp>
      <p:sp>
        <p:nvSpPr>
          <p:cNvPr id="9" name="직사각형 4"/>
          <p:cNvSpPr/>
          <p:nvPr/>
        </p:nvSpPr>
        <p:spPr>
          <a:xfrm>
            <a:off x="2145530" y="4371158"/>
            <a:ext cx="7900940" cy="1882870"/>
          </a:xfrm>
          <a:prstGeom prst="rect">
            <a:avLst/>
          </a:prstGeom>
          <a:solidFill>
            <a:srgbClr val="0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TextBox 2"/>
          <p:cNvSpPr txBox="1"/>
          <p:nvPr/>
        </p:nvSpPr>
        <p:spPr>
          <a:xfrm>
            <a:off x="2777409" y="4720307"/>
            <a:ext cx="6637182" cy="1183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 lang="ko-KR" altLang="en-US"/>
            </a:pPr>
            <a:r>
              <a:rPr lang="ko-KR" altLang="en-US" sz="11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각 지자체는 착한 </a:t>
            </a:r>
            <a:r>
              <a:rPr lang="ko-KR" altLang="en-US" sz="1100" b="0" spc="5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가격업소에</a:t>
            </a:r>
            <a:r>
              <a:rPr lang="ko-KR" altLang="en-US" sz="11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대하여 쓰레기봉투, 상하수도 요금 감면 등 다양한 혜택을 지원하고 있고, 온라인</a:t>
            </a:r>
          </a:p>
          <a:p>
            <a:pPr lvl="0">
              <a:lnSpc>
                <a:spcPct val="130000"/>
              </a:lnSpc>
              <a:defRPr lang="ko-KR" altLang="en-US"/>
            </a:pPr>
            <a:r>
              <a:rPr lang="ko-KR" altLang="en-US" sz="11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과 모바일을 통해 업소 홍보를 제공하고 있습니다. 또한 전통시장 안에 위치한 착한 가격 업소를 지정하여 전통</a:t>
            </a:r>
          </a:p>
          <a:p>
            <a:pPr lvl="0">
              <a:lnSpc>
                <a:spcPct val="130000"/>
              </a:lnSpc>
              <a:defRPr lang="ko-KR" altLang="en-US"/>
            </a:pPr>
            <a:r>
              <a:rPr lang="ko-KR" altLang="en-US" sz="11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시장 활성화에 도움을 주고 있으며 어려운 이웃과 지역사회를 위해 봉사하는 업소들도 포함되어 있습니다.</a:t>
            </a:r>
          </a:p>
          <a:p>
            <a:pPr lvl="0">
              <a:lnSpc>
                <a:spcPct val="130000"/>
              </a:lnSpc>
              <a:defRPr lang="ko-KR" altLang="en-US"/>
            </a:pPr>
            <a:r>
              <a:rPr lang="ko-KR" altLang="en-US" sz="11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이러한 지역별 착한 가격 업소를 소개하고, 지역 경제 활성화를 위해 각 업소의 평점을 분석하여 순위를 선정한</a:t>
            </a:r>
          </a:p>
          <a:p>
            <a:pPr lvl="0">
              <a:lnSpc>
                <a:spcPct val="130000"/>
              </a:lnSpc>
              <a:defRPr lang="ko-KR" altLang="en-US"/>
            </a:pPr>
            <a:r>
              <a:rPr lang="ko-KR" altLang="en-US" sz="11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후 지역 주민 및 관광객에게 추천하고자 프로젝트를 기획하였습니다.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7793844" y="600235"/>
            <a:ext cx="2368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tx1">
                    <a:lumMod val="70000"/>
                    <a:lumOff val="30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프로젝트요약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외식 </a:t>
            </a:r>
            <a:r>
              <a:rPr lang="en-US" altLang="ko-KR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POS </a:t>
            </a: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데이터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9374"/>
          <a:stretch/>
        </p:blipFill>
        <p:spPr>
          <a:xfrm>
            <a:off x="2829793" y="1260776"/>
            <a:ext cx="8984836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96" y="1264855"/>
            <a:ext cx="8980256" cy="5051394"/>
          </a:xfrm>
          <a:prstGeom prst="rect">
            <a:avLst/>
          </a:prstGeom>
        </p:spPr>
      </p:pic>
      <p:sp>
        <p:nvSpPr>
          <p:cNvPr id="170" name="직사각형 1"/>
          <p:cNvSpPr/>
          <p:nvPr/>
        </p:nvSpPr>
        <p:spPr>
          <a:xfrm rot="16200000">
            <a:off x="-717369" y="3276329"/>
            <a:ext cx="4244612" cy="18845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313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외식 </a:t>
            </a:r>
            <a:r>
              <a:rPr lang="en-US" altLang="ko-KR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POS </a:t>
            </a: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데이터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결과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8" y="2209337"/>
            <a:ext cx="1555342" cy="1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7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위도경도_크롤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9795" y="1264855"/>
            <a:ext cx="8980257" cy="5051395"/>
          </a:xfrm>
          <a:prstGeom prst="rect">
            <a:avLst/>
          </a:prstGeom>
        </p:spPr>
      </p:pic>
      <p:sp>
        <p:nvSpPr>
          <p:cNvPr id="170" name="직사각형 1"/>
          <p:cNvSpPr/>
          <p:nvPr/>
        </p:nvSpPr>
        <p:spPr>
          <a:xfrm rot="16200000">
            <a:off x="-598715" y="3394984"/>
            <a:ext cx="4007303" cy="18845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카카오</a:t>
            </a:r>
            <a:r>
              <a:rPr lang="en-US" altLang="ko-KR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MAP API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위도 경도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/>
          <p:cNvSpPr txBox="1"/>
          <p:nvPr/>
        </p:nvSpPr>
        <p:spPr>
          <a:xfrm>
            <a:off x="688926" y="2661303"/>
            <a:ext cx="1598707" cy="79406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95000"/>
              </a:lnSpc>
              <a:defRPr lang="ko-KR" altLang="en-US"/>
            </a:pPr>
            <a:r>
              <a:rPr lang="en-US" altLang="ko-KR" sz="8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  <a:hlinkClick r:id="rId5"/>
              </a:rPr>
              <a:t>LINK5</a:t>
            </a:r>
            <a:endParaRPr lang="en-US" altLang="ko-KR" sz="800" spc="-70" dirty="0" smtClean="0">
              <a:solidFill>
                <a:srgbClr val="4D4D4D"/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800" b="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크롤링해온 주소를</a:t>
            </a: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카카오</a:t>
            </a:r>
            <a:r>
              <a:rPr lang="en-US" altLang="ko-KR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MAP API (GEOKAKAO)</a:t>
            </a: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b="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를</a:t>
            </a: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활용하여 </a:t>
            </a:r>
            <a:r>
              <a:rPr lang="ko-KR" altLang="en-US" sz="800" b="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크롤링</a:t>
            </a: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진행</a:t>
            </a: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406977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카카오</a:t>
            </a:r>
            <a:r>
              <a:rPr lang="en-US" altLang="ko-KR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MAP </a:t>
            </a:r>
            <a:r>
              <a:rPr lang="en-US" altLang="ko-KR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API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위도 경도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9293"/>
          <a:stretch/>
        </p:blipFill>
        <p:spPr>
          <a:xfrm>
            <a:off x="2829793" y="1260283"/>
            <a:ext cx="8999350" cy="2591162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246537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96" y="1264855"/>
            <a:ext cx="8980256" cy="5051394"/>
          </a:xfrm>
          <a:prstGeom prst="rect">
            <a:avLst/>
          </a:prstGeom>
        </p:spPr>
      </p:pic>
      <p:sp>
        <p:nvSpPr>
          <p:cNvPr id="170" name="직사각형 1"/>
          <p:cNvSpPr/>
          <p:nvPr/>
        </p:nvSpPr>
        <p:spPr>
          <a:xfrm rot="16200000">
            <a:off x="-717369" y="3276329"/>
            <a:ext cx="4244612" cy="18845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카카오</a:t>
            </a:r>
            <a:r>
              <a:rPr lang="en-US" altLang="ko-KR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MAP </a:t>
            </a:r>
            <a:r>
              <a:rPr lang="en-US" altLang="ko-KR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API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위도 경도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결과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8" y="2209337"/>
            <a:ext cx="1555342" cy="3002743"/>
          </a:xfrm>
          <a:prstGeom prst="rect">
            <a:avLst/>
          </a:prstGeom>
        </p:spPr>
      </p:pic>
      <p:sp>
        <p:nvSpPr>
          <p:cNvPr id="13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36816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처리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판다스를 이용한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데이터프레임 </a:t>
            </a:r>
            <a:r>
              <a:rPr lang="ko-KR" altLang="en-US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생성 및 자료 병합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| 수집 처리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2190" t="10800" r="31060" b="5470"/>
          <a:stretch>
            <a:fillRect/>
          </a:stretch>
        </p:blipFill>
        <p:spPr>
          <a:xfrm>
            <a:off x="2829792" y="1260283"/>
            <a:ext cx="7704858" cy="5225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8470"/>
          <a:stretch>
            <a:fillRect/>
          </a:stretch>
        </p:blipFill>
        <p:spPr>
          <a:xfrm>
            <a:off x="2829792" y="1941753"/>
            <a:ext cx="8943108" cy="3105583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처리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판다스를 이용한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데이터프레임 </a:t>
            </a:r>
            <a:r>
              <a:rPr lang="ko-KR" altLang="en-US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수정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| 수집 처리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2738511" y="1405971"/>
            <a:ext cx="7876308" cy="317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Heavy" pitchFamily="2" charset="-127"/>
                <a:ea typeface="SUIT Heavy" pitchFamily="2" charset="-127"/>
                <a:cs typeface="연제오방맛길체"/>
              </a:rPr>
              <a:t>데이터 전처리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 dirty="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 dirty="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처리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판다스를 이용한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데이터프레임 </a:t>
            </a:r>
            <a:r>
              <a:rPr lang="ko-KR" altLang="en-US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수정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| 수집 처리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580"/>
          <a:stretch>
            <a:fillRect/>
          </a:stretch>
        </p:blipFill>
        <p:spPr>
          <a:xfrm>
            <a:off x="2829793" y="1941753"/>
            <a:ext cx="8968508" cy="4608676"/>
          </a:xfrm>
          <a:prstGeom prst="rect">
            <a:avLst/>
          </a:prstGeom>
        </p:spPr>
      </p:pic>
      <p:sp>
        <p:nvSpPr>
          <p:cNvPr id="13" name="TextBox 3"/>
          <p:cNvSpPr txBox="1"/>
          <p:nvPr/>
        </p:nvSpPr>
        <p:spPr>
          <a:xfrm>
            <a:off x="2738511" y="1405971"/>
            <a:ext cx="7876308" cy="317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네이버 평점 순위 정렬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처리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판다스를 이용한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데이터프레임 </a:t>
            </a:r>
            <a:r>
              <a:rPr lang="ko-KR" altLang="en-US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수정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| 수집 처리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11080"/>
          <a:stretch>
            <a:fillRect/>
          </a:stretch>
        </p:blipFill>
        <p:spPr>
          <a:xfrm>
            <a:off x="2829793" y="1941753"/>
            <a:ext cx="8123749" cy="4608676"/>
          </a:xfrm>
          <a:prstGeom prst="rect">
            <a:avLst/>
          </a:prstGeom>
        </p:spPr>
      </p:pic>
      <p:sp>
        <p:nvSpPr>
          <p:cNvPr id="11" name="TextBox 3"/>
          <p:cNvSpPr txBox="1"/>
          <p:nvPr/>
        </p:nvSpPr>
        <p:spPr>
          <a:xfrm>
            <a:off x="2738511" y="1405971"/>
            <a:ext cx="7876308" cy="317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카카오 평점 순위 정렬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시각화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분석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판다스를 이용한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시각화 </a:t>
            </a:r>
            <a:r>
              <a:rPr lang="ko-KR" altLang="en-US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분석 데이터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3" y="1882028"/>
            <a:ext cx="15926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04 | 데이터시각화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2738511" y="1405971"/>
            <a:ext cx="7876308" cy="32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2000" b="0" spc="-200" dirty="0" err="1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착한가격업소</a:t>
            </a: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 </a:t>
            </a:r>
            <a:r>
              <a:rPr lang="ko-KR" altLang="en-US" sz="2000" b="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업종별 </a:t>
            </a:r>
            <a:r>
              <a:rPr lang="ko-KR" altLang="en-US" sz="2000" b="0" spc="-200" dirty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평균가격 </a:t>
            </a:r>
            <a:r>
              <a:rPr lang="ko-KR" altLang="en-US" sz="2000" b="0" spc="-200" dirty="0" smtClean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그래프 </a:t>
            </a:r>
            <a:endParaRPr lang="ko-KR" altLang="en-US" sz="2000" b="0" spc="-200" dirty="0">
              <a:solidFill>
                <a:srgbClr val="FF6600"/>
              </a:solidFill>
              <a:latin typeface="SUIT ExtraBold" pitchFamily="2" charset="-127"/>
              <a:ea typeface="SUIT ExtraBold" pitchFamily="2" charset="-127"/>
              <a:cs typeface="연제오방맛길체"/>
            </a:endParaRPr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271" y="2303083"/>
            <a:ext cx="11205458" cy="4554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직사각형 1"/>
          <p:cNvSpPr/>
          <p:nvPr/>
        </p:nvSpPr>
        <p:spPr>
          <a:xfrm rot="16200000">
            <a:off x="3660320" y="-1700893"/>
            <a:ext cx="7211786" cy="1025978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64" name="TextBox 3"/>
          <p:cNvSpPr txBox="1"/>
          <p:nvPr/>
        </p:nvSpPr>
        <p:spPr>
          <a:xfrm>
            <a:off x="363102" y="925631"/>
            <a:ext cx="1971410" cy="1415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 dirty="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진행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 dirty="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일정</a:t>
            </a:r>
          </a:p>
        </p:txBody>
      </p:sp>
      <p:cxnSp>
        <p:nvCxnSpPr>
          <p:cNvPr id="291" name="직선 연결선 8"/>
          <p:cNvCxnSpPr/>
          <p:nvPr/>
        </p:nvCxnSpPr>
        <p:spPr>
          <a:xfrm rot="16200000" flipV="1">
            <a:off x="3890361" y="3605630"/>
            <a:ext cx="5427696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/>
          <p:cNvGrpSpPr/>
          <p:nvPr/>
        </p:nvGrpSpPr>
        <p:grpSpPr>
          <a:xfrm>
            <a:off x="2555577" y="877878"/>
            <a:ext cx="3540423" cy="1231586"/>
            <a:chOff x="1761653" y="877878"/>
            <a:chExt cx="3720468" cy="1294217"/>
          </a:xfrm>
        </p:grpSpPr>
        <p:sp>
          <p:nvSpPr>
            <p:cNvPr id="120" name="직사각형 1"/>
            <p:cNvSpPr/>
            <p:nvPr/>
          </p:nvSpPr>
          <p:spPr>
            <a:xfrm>
              <a:off x="1763683" y="1043720"/>
              <a:ext cx="1306756" cy="112837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178" name="직사각형 1"/>
            <p:cNvSpPr/>
            <p:nvPr/>
          </p:nvSpPr>
          <p:spPr>
            <a:xfrm>
              <a:off x="1763683" y="1040057"/>
              <a:ext cx="1306756" cy="171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121" name="TextBox 3"/>
            <p:cNvSpPr txBox="1"/>
            <p:nvPr/>
          </p:nvSpPr>
          <p:spPr>
            <a:xfrm>
              <a:off x="1824676" y="1308541"/>
              <a:ext cx="917604" cy="451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 dirty="0" err="1" smtClean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주제선정</a:t>
              </a:r>
              <a:endParaRPr lang="en-US" altLang="ko-KR" sz="1500" b="0" spc="0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endParaRPr>
            </a:p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dirty="0" smtClean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자료검색</a:t>
              </a:r>
              <a:endParaRPr lang="ko-KR" altLang="en-US" sz="1500" b="0" spc="0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endParaRPr>
            </a:p>
          </p:txBody>
        </p:sp>
        <p:sp>
          <p:nvSpPr>
            <p:cNvPr id="177" name="한쪽 모서리가 잘린 사각형 176"/>
            <p:cNvSpPr/>
            <p:nvPr/>
          </p:nvSpPr>
          <p:spPr>
            <a:xfrm>
              <a:off x="1761653" y="877878"/>
              <a:ext cx="1307608" cy="288403"/>
            </a:xfrm>
            <a:prstGeom prst="snip1Rect">
              <a:avLst>
                <a:gd name="adj" fmla="val 50000"/>
              </a:avLst>
            </a:prstGeom>
            <a:solidFill>
              <a:srgbClr val="FA8317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72" name="TextBox 3"/>
            <p:cNvSpPr txBox="1"/>
            <p:nvPr/>
          </p:nvSpPr>
          <p:spPr>
            <a:xfrm>
              <a:off x="1824676" y="943889"/>
              <a:ext cx="917604" cy="230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200" b="0" spc="0">
                  <a:solidFill>
                    <a:schemeClr val="bg1"/>
                  </a:solidFill>
                  <a:latin typeface="태나다체 "/>
                  <a:ea typeface="태나다체 "/>
                  <a:cs typeface="연제오방맛길체"/>
                </a:rPr>
                <a:t>12-15</a:t>
              </a:r>
            </a:p>
          </p:txBody>
        </p:sp>
        <p:sp>
          <p:nvSpPr>
            <p:cNvPr id="292" name="TextBox 3"/>
            <p:cNvSpPr txBox="1"/>
            <p:nvPr/>
          </p:nvSpPr>
          <p:spPr>
            <a:xfrm>
              <a:off x="3290124" y="1251680"/>
              <a:ext cx="2191997" cy="8651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smtClean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1</a:t>
              </a:r>
              <a:r>
                <a:rPr lang="ko-KR" altLang="en-US" sz="1000" spc="-70" dirty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차 주제 선정</a:t>
              </a:r>
              <a:endParaRPr lang="ko-KR" altLang="en-US" sz="1000" spc="-70" dirty="0">
                <a:solidFill>
                  <a:srgbClr val="4D4D4D"/>
                </a:solidFill>
                <a:latin typeface="SUIT Heavy" pitchFamily="2" charset="-127"/>
                <a:ea typeface="SUIT Heavy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노인 택시 지원사업과 고령화를 묶어</a:t>
              </a: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여러가지 결과 </a:t>
              </a: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도출</a:t>
              </a:r>
              <a:endParaRPr lang="en-US" altLang="ko-KR" sz="1000" spc="-70" dirty="0" smtClean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endParaRPr lang="en-US" altLang="ko-KR" sz="10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자료의 제한으로 인해  </a:t>
              </a: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주제 변경 결정</a:t>
              </a:r>
              <a:endParaRPr lang="ko-KR" altLang="en-US" sz="10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</p:grpSp>
      <p:grpSp>
        <p:nvGrpSpPr>
          <p:cNvPr id="293" name="그룹 292"/>
          <p:cNvGrpSpPr/>
          <p:nvPr/>
        </p:nvGrpSpPr>
        <p:grpSpPr>
          <a:xfrm>
            <a:off x="2555577" y="2278345"/>
            <a:ext cx="3540423" cy="1231586"/>
            <a:chOff x="1761653" y="877878"/>
            <a:chExt cx="3720468" cy="1294217"/>
          </a:xfrm>
        </p:grpSpPr>
        <p:sp>
          <p:nvSpPr>
            <p:cNvPr id="294" name="직사각형 1"/>
            <p:cNvSpPr/>
            <p:nvPr/>
          </p:nvSpPr>
          <p:spPr>
            <a:xfrm>
              <a:off x="1763683" y="1043720"/>
              <a:ext cx="1306756" cy="112837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295" name="직사각형 1"/>
            <p:cNvSpPr/>
            <p:nvPr/>
          </p:nvSpPr>
          <p:spPr>
            <a:xfrm>
              <a:off x="1763683" y="1040057"/>
              <a:ext cx="1306756" cy="171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296" name="TextBox 3"/>
            <p:cNvSpPr txBox="1"/>
            <p:nvPr/>
          </p:nvSpPr>
          <p:spPr>
            <a:xfrm>
              <a:off x="1824677" y="1308527"/>
              <a:ext cx="1124941" cy="4462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브레인</a:t>
              </a:r>
            </a:p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스토밍</a:t>
              </a:r>
            </a:p>
          </p:txBody>
        </p:sp>
        <p:sp>
          <p:nvSpPr>
            <p:cNvPr id="298" name="한쪽 모서리가 잘린 사각형 297"/>
            <p:cNvSpPr/>
            <p:nvPr/>
          </p:nvSpPr>
          <p:spPr>
            <a:xfrm>
              <a:off x="1761653" y="877878"/>
              <a:ext cx="1307608" cy="288403"/>
            </a:xfrm>
            <a:prstGeom prst="snip1Rect">
              <a:avLst>
                <a:gd name="adj" fmla="val 50000"/>
              </a:avLst>
            </a:prstGeom>
            <a:solidFill>
              <a:srgbClr val="FA8317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9" name="TextBox 3"/>
            <p:cNvSpPr txBox="1"/>
            <p:nvPr/>
          </p:nvSpPr>
          <p:spPr>
            <a:xfrm>
              <a:off x="1824676" y="943886"/>
              <a:ext cx="917604" cy="230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200" b="0" spc="0">
                  <a:solidFill>
                    <a:schemeClr val="bg1"/>
                  </a:solidFill>
                  <a:latin typeface="태나다체 "/>
                  <a:ea typeface="태나다체 "/>
                  <a:cs typeface="연제오방맛길체"/>
                </a:rPr>
                <a:t>12-16</a:t>
              </a:r>
            </a:p>
          </p:txBody>
        </p:sp>
        <p:sp>
          <p:nvSpPr>
            <p:cNvPr id="300" name="TextBox 3"/>
            <p:cNvSpPr txBox="1"/>
            <p:nvPr/>
          </p:nvSpPr>
          <p:spPr>
            <a:xfrm>
              <a:off x="3290124" y="1251679"/>
              <a:ext cx="2191997" cy="4059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defTabSz="858145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smtClean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아이디어 구상</a:t>
              </a:r>
              <a:endParaRPr kumimoji="0" lang="en-US" altLang="ko-KR" sz="1000" b="0" i="0" u="none" strike="noStrike" kern="1200" cap="none" spc="-70" normalizeH="0" dirty="0" smtClean="0">
                <a:solidFill>
                  <a:srgbClr val="4D4D4D"/>
                </a:solidFill>
                <a:latin typeface="SUIT Heavy" pitchFamily="2" charset="-127"/>
                <a:ea typeface="SUIT Heavy" pitchFamily="2" charset="-127"/>
                <a:cs typeface="연제오방맛길체"/>
              </a:endParaRPr>
            </a:p>
            <a:p>
              <a:pPr marL="0" algn="l" defTabSz="858145" rtl="0" eaLnBrk="1" latinLnBrk="1" hangingPunct="1">
                <a:lnSpc>
                  <a:spcPct val="95000"/>
                </a:lnSpc>
                <a:defRPr lang="ko-KR" altLang="en-US"/>
              </a:pPr>
              <a:r>
                <a:rPr kumimoji="0" lang="ko-KR" altLang="en-US" sz="1000" b="0" i="0" u="none" strike="noStrike" kern="1200" cap="none" spc="-70" normalizeH="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주제 관련 아이디어 도출</a:t>
              </a:r>
              <a:endParaRPr kumimoji="0" lang="ko-KR" altLang="en-US" sz="1000" b="0" i="0" u="none" strike="noStrike" kern="1200" cap="none" spc="-70" normalizeH="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</p:grpSp>
      <p:grpSp>
        <p:nvGrpSpPr>
          <p:cNvPr id="301" name="그룹 300"/>
          <p:cNvGrpSpPr/>
          <p:nvPr/>
        </p:nvGrpSpPr>
        <p:grpSpPr>
          <a:xfrm>
            <a:off x="2555577" y="3678812"/>
            <a:ext cx="3540423" cy="1231586"/>
            <a:chOff x="1761653" y="877878"/>
            <a:chExt cx="3720468" cy="1294217"/>
          </a:xfrm>
        </p:grpSpPr>
        <p:sp>
          <p:nvSpPr>
            <p:cNvPr id="302" name="직사각형 1"/>
            <p:cNvSpPr/>
            <p:nvPr/>
          </p:nvSpPr>
          <p:spPr>
            <a:xfrm>
              <a:off x="1763683" y="1043720"/>
              <a:ext cx="1306756" cy="112837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03" name="직사각형 1"/>
            <p:cNvSpPr/>
            <p:nvPr/>
          </p:nvSpPr>
          <p:spPr>
            <a:xfrm>
              <a:off x="1763683" y="1040057"/>
              <a:ext cx="1306756" cy="171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04" name="TextBox 3"/>
            <p:cNvSpPr txBox="1"/>
            <p:nvPr/>
          </p:nvSpPr>
          <p:spPr>
            <a:xfrm>
              <a:off x="1824675" y="1308531"/>
              <a:ext cx="917605" cy="445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브레인</a:t>
              </a:r>
            </a:p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스토밍</a:t>
              </a:r>
            </a:p>
          </p:txBody>
        </p:sp>
        <p:sp>
          <p:nvSpPr>
            <p:cNvPr id="306" name="한쪽 모서리가 잘린 사각형 305"/>
            <p:cNvSpPr/>
            <p:nvPr/>
          </p:nvSpPr>
          <p:spPr>
            <a:xfrm>
              <a:off x="1761653" y="877878"/>
              <a:ext cx="1307608" cy="288403"/>
            </a:xfrm>
            <a:prstGeom prst="snip1Rect">
              <a:avLst>
                <a:gd name="adj" fmla="val 50000"/>
              </a:avLst>
            </a:prstGeom>
            <a:solidFill>
              <a:srgbClr val="FA8317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7" name="TextBox 3"/>
            <p:cNvSpPr txBox="1"/>
            <p:nvPr/>
          </p:nvSpPr>
          <p:spPr>
            <a:xfrm>
              <a:off x="1824676" y="943888"/>
              <a:ext cx="917604" cy="230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200" b="0" spc="0">
                  <a:solidFill>
                    <a:schemeClr val="bg1"/>
                  </a:solidFill>
                  <a:latin typeface="태나다체 "/>
                  <a:ea typeface="태나다체 "/>
                  <a:cs typeface="연제오방맛길체"/>
                </a:rPr>
                <a:t>12-17</a:t>
              </a:r>
            </a:p>
          </p:txBody>
        </p:sp>
        <p:sp>
          <p:nvSpPr>
            <p:cNvPr id="308" name="TextBox 3"/>
            <p:cNvSpPr txBox="1"/>
            <p:nvPr/>
          </p:nvSpPr>
          <p:spPr>
            <a:xfrm>
              <a:off x="3290124" y="1251676"/>
              <a:ext cx="2191997" cy="4059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defTabSz="858145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smtClean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아이디어 구상</a:t>
              </a:r>
              <a:endParaRPr lang="en-US" altLang="ko-KR" sz="1000" spc="-70" dirty="0" smtClean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58145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주제 관련 </a:t>
              </a:r>
              <a:r>
                <a:rPr lang="ko-KR" altLang="en-US" sz="1000" spc="-70" dirty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아이디어 도출</a:t>
              </a:r>
            </a:p>
          </p:txBody>
        </p:sp>
      </p:grpSp>
      <p:grpSp>
        <p:nvGrpSpPr>
          <p:cNvPr id="309" name="그룹 308"/>
          <p:cNvGrpSpPr/>
          <p:nvPr/>
        </p:nvGrpSpPr>
        <p:grpSpPr>
          <a:xfrm>
            <a:off x="2555577" y="5079279"/>
            <a:ext cx="3540423" cy="1231586"/>
            <a:chOff x="1761653" y="877878"/>
            <a:chExt cx="3720468" cy="1294217"/>
          </a:xfrm>
        </p:grpSpPr>
        <p:sp>
          <p:nvSpPr>
            <p:cNvPr id="310" name="직사각형 1"/>
            <p:cNvSpPr/>
            <p:nvPr/>
          </p:nvSpPr>
          <p:spPr>
            <a:xfrm>
              <a:off x="1763683" y="1043720"/>
              <a:ext cx="1306756" cy="112837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11" name="직사각형 1"/>
            <p:cNvSpPr/>
            <p:nvPr/>
          </p:nvSpPr>
          <p:spPr>
            <a:xfrm>
              <a:off x="1763683" y="1040057"/>
              <a:ext cx="1306756" cy="171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12" name="TextBox 3"/>
            <p:cNvSpPr txBox="1"/>
            <p:nvPr/>
          </p:nvSpPr>
          <p:spPr>
            <a:xfrm>
              <a:off x="1824676" y="1308537"/>
              <a:ext cx="917604" cy="44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주제선정</a:t>
              </a:r>
            </a:p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자료검색</a:t>
              </a:r>
            </a:p>
          </p:txBody>
        </p:sp>
        <p:sp>
          <p:nvSpPr>
            <p:cNvPr id="314" name="한쪽 모서리가 잘린 사각형 313"/>
            <p:cNvSpPr/>
            <p:nvPr/>
          </p:nvSpPr>
          <p:spPr>
            <a:xfrm>
              <a:off x="1761653" y="877878"/>
              <a:ext cx="1307608" cy="288403"/>
            </a:xfrm>
            <a:prstGeom prst="snip1Rect">
              <a:avLst>
                <a:gd name="adj" fmla="val 50000"/>
              </a:avLst>
            </a:prstGeom>
            <a:solidFill>
              <a:srgbClr val="FA8317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15" name="TextBox 3"/>
            <p:cNvSpPr txBox="1"/>
            <p:nvPr/>
          </p:nvSpPr>
          <p:spPr>
            <a:xfrm>
              <a:off x="1824676" y="943889"/>
              <a:ext cx="917604" cy="231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200" b="0" spc="0">
                  <a:solidFill>
                    <a:schemeClr val="bg1"/>
                  </a:solidFill>
                  <a:latin typeface="태나다체 "/>
                  <a:ea typeface="태나다체 "/>
                  <a:cs typeface="연제오방맛길체"/>
                </a:rPr>
                <a:t>12-18</a:t>
              </a:r>
            </a:p>
          </p:txBody>
        </p:sp>
        <p:sp>
          <p:nvSpPr>
            <p:cNvPr id="316" name="TextBox 3"/>
            <p:cNvSpPr txBox="1"/>
            <p:nvPr/>
          </p:nvSpPr>
          <p:spPr>
            <a:xfrm>
              <a:off x="3290124" y="1251678"/>
              <a:ext cx="2191997" cy="8651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algn="l" defTabSz="831328" rtl="0" eaLnBrk="1" latinLnBrk="1" hangingPunct="1">
                <a:lnSpc>
                  <a:spcPct val="95000"/>
                </a:lnSpc>
                <a:defRPr lang="ko-KR" altLang="en-US"/>
              </a:pPr>
              <a:r>
                <a:rPr kumimoji="0" lang="en-US" altLang="ko-KR" sz="1000" b="0" i="0" u="none" strike="noStrike" kern="1200" cap="none" spc="-70" normalizeH="0" dirty="0" smtClean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2</a:t>
              </a:r>
              <a:r>
                <a:rPr kumimoji="0" lang="ko-KR" altLang="en-US" sz="1000" b="0" i="0" u="none" strike="noStrike" kern="1200" cap="none" spc="-70" normalizeH="0" dirty="0" smtClean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차 </a:t>
              </a:r>
              <a:r>
                <a:rPr kumimoji="0" lang="ko-KR" altLang="en-US" sz="1000" b="0" i="0" u="none" strike="noStrike" kern="1200" cap="none" spc="-70" normalizeH="0" dirty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주제 선정</a:t>
              </a:r>
              <a:endParaRPr kumimoji="0" lang="ko-KR" altLang="en-US" sz="1000" b="0" i="0" u="none" strike="noStrike" kern="1200" cap="none" spc="-70" normalizeH="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marL="0" algn="l" defTabSz="831328" rtl="0" eaLnBrk="1" latinLnBrk="1" hangingPunct="1">
                <a:lnSpc>
                  <a:spcPct val="95000"/>
                </a:lnSpc>
                <a:defRPr lang="ko-KR" altLang="en-US"/>
              </a:pPr>
              <a:r>
                <a:rPr kumimoji="0" lang="ko-KR" altLang="en-US" sz="1000" b="0" i="0" u="none" strike="noStrike" kern="1200" cap="none" spc="-70" normalizeH="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전국구 착한 가격 업소 현황을 분석하여</a:t>
              </a:r>
              <a:endParaRPr kumimoji="0" lang="en-US" altLang="ko-KR" sz="1000" b="0" i="0" u="none" strike="noStrike" kern="1200" cap="none" spc="-70" normalizeH="0" dirty="0" smtClean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marL="0" algn="l" defTabSz="831328" rtl="0" eaLnBrk="1" latinLnBrk="1" hangingPunct="1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err="1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별점이</a:t>
              </a: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 높은 업소를 추천하여 </a:t>
              </a:r>
              <a:r>
                <a:rPr kumimoji="0" lang="ko-KR" altLang="en-US" sz="1000" b="0" i="0" u="none" strike="noStrike" kern="1200" cap="none" spc="-70" normalizeH="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활성화</a:t>
              </a:r>
              <a:endParaRPr kumimoji="0" lang="en-US" altLang="ko-KR" sz="1000" b="0" i="0" u="none" strike="noStrike" kern="1200" cap="none" spc="-70" normalizeH="0" dirty="0" smtClean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marL="0" algn="l" defTabSz="831328" rtl="0" eaLnBrk="1" latinLnBrk="1" hangingPunct="1">
                <a:lnSpc>
                  <a:spcPct val="95000"/>
                </a:lnSpc>
                <a:defRPr lang="ko-KR" altLang="en-US"/>
              </a:pPr>
              <a:endParaRPr lang="en-US" altLang="ko-KR" sz="10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smtClean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데이터 탐색</a:t>
              </a:r>
              <a:endParaRPr lang="ko-KR" altLang="en-US" sz="10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</p:grpSp>
      <p:grpSp>
        <p:nvGrpSpPr>
          <p:cNvPr id="322" name="그룹 321"/>
          <p:cNvGrpSpPr/>
          <p:nvPr/>
        </p:nvGrpSpPr>
        <p:grpSpPr>
          <a:xfrm>
            <a:off x="7359800" y="848870"/>
            <a:ext cx="4203490" cy="1260594"/>
            <a:chOff x="1761653" y="847395"/>
            <a:chExt cx="4417255" cy="1324700"/>
          </a:xfrm>
        </p:grpSpPr>
        <p:sp>
          <p:nvSpPr>
            <p:cNvPr id="323" name="직사각형 1"/>
            <p:cNvSpPr/>
            <p:nvPr/>
          </p:nvSpPr>
          <p:spPr>
            <a:xfrm>
              <a:off x="1763683" y="1043720"/>
              <a:ext cx="1306756" cy="112837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24" name="직사각형 1"/>
            <p:cNvSpPr/>
            <p:nvPr/>
          </p:nvSpPr>
          <p:spPr>
            <a:xfrm>
              <a:off x="1763683" y="1040057"/>
              <a:ext cx="1306756" cy="171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25" name="TextBox 3"/>
            <p:cNvSpPr txBox="1"/>
            <p:nvPr/>
          </p:nvSpPr>
          <p:spPr>
            <a:xfrm>
              <a:off x="1824676" y="1308541"/>
              <a:ext cx="917606" cy="4675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 dirty="0" smtClean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데이터</a:t>
              </a:r>
              <a:endParaRPr lang="en-US" altLang="ko-KR" sz="1500" b="0" spc="0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endParaRPr>
            </a:p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 dirty="0" smtClean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수집</a:t>
              </a:r>
              <a:endParaRPr lang="ko-KR" altLang="en-US" sz="1500" b="0" spc="0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endParaRPr>
            </a:p>
          </p:txBody>
        </p:sp>
        <p:sp>
          <p:nvSpPr>
            <p:cNvPr id="326" name="한쪽 모서리가 잘린 사각형 325"/>
            <p:cNvSpPr/>
            <p:nvPr/>
          </p:nvSpPr>
          <p:spPr>
            <a:xfrm>
              <a:off x="1761653" y="877878"/>
              <a:ext cx="1307608" cy="288403"/>
            </a:xfrm>
            <a:prstGeom prst="snip1Rect">
              <a:avLst>
                <a:gd name="adj" fmla="val 50000"/>
              </a:avLst>
            </a:prstGeom>
            <a:solidFill>
              <a:srgbClr val="FA8317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7" name="TextBox 3"/>
            <p:cNvSpPr txBox="1"/>
            <p:nvPr/>
          </p:nvSpPr>
          <p:spPr>
            <a:xfrm>
              <a:off x="1824676" y="943889"/>
              <a:ext cx="917604" cy="230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200" b="0" spc="0">
                  <a:solidFill>
                    <a:schemeClr val="bg1"/>
                  </a:solidFill>
                  <a:latin typeface="태나다체 "/>
                  <a:ea typeface="태나다체 "/>
                  <a:cs typeface="연제오방맛길체"/>
                </a:rPr>
                <a:t>12-19</a:t>
              </a:r>
            </a:p>
          </p:txBody>
        </p:sp>
        <p:sp>
          <p:nvSpPr>
            <p:cNvPr id="328" name="TextBox 3"/>
            <p:cNvSpPr txBox="1"/>
            <p:nvPr/>
          </p:nvSpPr>
          <p:spPr>
            <a:xfrm>
              <a:off x="3290125" y="1251681"/>
              <a:ext cx="2888783" cy="4042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smtClean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데이터 </a:t>
              </a:r>
              <a:r>
                <a:rPr lang="ko-KR" altLang="en-US" sz="1000" spc="-70" dirty="0" err="1" smtClean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크롤링</a:t>
              </a:r>
              <a:endParaRPr lang="ko-KR" altLang="en-US" sz="10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err="1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착한가격업소</a:t>
              </a: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 홈페이지 업로드 업소 리스트 </a:t>
              </a:r>
              <a:r>
                <a:rPr lang="ko-KR" altLang="en-US" sz="1000" spc="-70" dirty="0" err="1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크롤링</a:t>
              </a:r>
              <a:endParaRPr lang="ko-KR" altLang="en-US" sz="1000" spc="-70" dirty="0" smtClean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  <p:sp>
          <p:nvSpPr>
            <p:cNvPr id="63" name="TextBox 3"/>
            <p:cNvSpPr txBox="1"/>
            <p:nvPr/>
          </p:nvSpPr>
          <p:spPr>
            <a:xfrm>
              <a:off x="3290125" y="847395"/>
              <a:ext cx="2888783" cy="25234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  <a:hlinkClick r:id="rId2"/>
                </a:rPr>
                <a:t>LINk1</a:t>
              </a:r>
              <a:endParaRPr lang="en-US" altLang="ko-KR" sz="10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</p:grpSp>
      <p:grpSp>
        <p:nvGrpSpPr>
          <p:cNvPr id="329" name="그룹 328"/>
          <p:cNvGrpSpPr/>
          <p:nvPr/>
        </p:nvGrpSpPr>
        <p:grpSpPr>
          <a:xfrm>
            <a:off x="7359799" y="2278345"/>
            <a:ext cx="4339558" cy="1231586"/>
            <a:chOff x="1761653" y="877878"/>
            <a:chExt cx="4560242" cy="1294217"/>
          </a:xfrm>
        </p:grpSpPr>
        <p:sp>
          <p:nvSpPr>
            <p:cNvPr id="330" name="직사각형 1"/>
            <p:cNvSpPr/>
            <p:nvPr/>
          </p:nvSpPr>
          <p:spPr>
            <a:xfrm>
              <a:off x="1763683" y="1043720"/>
              <a:ext cx="1306756" cy="112837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31" name="직사각형 1"/>
            <p:cNvSpPr/>
            <p:nvPr/>
          </p:nvSpPr>
          <p:spPr>
            <a:xfrm>
              <a:off x="1763683" y="1040057"/>
              <a:ext cx="1306756" cy="171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32" name="TextBox 3"/>
            <p:cNvSpPr txBox="1"/>
            <p:nvPr/>
          </p:nvSpPr>
          <p:spPr>
            <a:xfrm>
              <a:off x="1824677" y="1308527"/>
              <a:ext cx="1124941" cy="4511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dirty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데이터</a:t>
              </a:r>
              <a:endParaRPr lang="en-US" altLang="ko-KR" sz="1500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endParaRPr>
            </a:p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dirty="0" smtClean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수집</a:t>
              </a:r>
              <a:endParaRPr lang="ko-KR" altLang="en-US" sz="1500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endParaRPr>
            </a:p>
          </p:txBody>
        </p:sp>
        <p:sp>
          <p:nvSpPr>
            <p:cNvPr id="333" name="한쪽 모서리가 잘린 사각형 332"/>
            <p:cNvSpPr/>
            <p:nvPr/>
          </p:nvSpPr>
          <p:spPr>
            <a:xfrm>
              <a:off x="1761653" y="877878"/>
              <a:ext cx="1307608" cy="288403"/>
            </a:xfrm>
            <a:prstGeom prst="snip1Rect">
              <a:avLst>
                <a:gd name="adj" fmla="val 50000"/>
              </a:avLst>
            </a:prstGeom>
            <a:solidFill>
              <a:srgbClr val="FA8317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4" name="TextBox 3"/>
            <p:cNvSpPr txBox="1"/>
            <p:nvPr/>
          </p:nvSpPr>
          <p:spPr>
            <a:xfrm>
              <a:off x="1824673" y="943886"/>
              <a:ext cx="917606" cy="2307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200" b="0" spc="0">
                  <a:solidFill>
                    <a:schemeClr val="bg1"/>
                  </a:solidFill>
                  <a:latin typeface="태나다체 "/>
                  <a:ea typeface="태나다체 "/>
                  <a:cs typeface="연제오방맛길체"/>
                </a:rPr>
                <a:t>12-20</a:t>
              </a:r>
            </a:p>
          </p:txBody>
        </p:sp>
        <p:sp>
          <p:nvSpPr>
            <p:cNvPr id="335" name="TextBox 3"/>
            <p:cNvSpPr txBox="1"/>
            <p:nvPr/>
          </p:nvSpPr>
          <p:spPr>
            <a:xfrm>
              <a:off x="3290124" y="1251680"/>
              <a:ext cx="3031771" cy="8651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데이터 </a:t>
              </a:r>
              <a:r>
                <a:rPr lang="ko-KR" altLang="en-US" sz="1000" spc="-70" dirty="0" err="1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크롤링</a:t>
              </a:r>
              <a:endParaRPr lang="ko-KR" altLang="en-US" sz="10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카카오 지도 검색 결과의 </a:t>
              </a:r>
              <a:r>
                <a:rPr lang="ko-KR" altLang="en-US" sz="1000" spc="-70" dirty="0" err="1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별점</a:t>
              </a: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 </a:t>
              </a:r>
              <a:r>
                <a:rPr lang="ko-KR" altLang="en-US" sz="1000" spc="-70" dirty="0" err="1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크롤링</a:t>
              </a:r>
              <a:endParaRPr lang="en-US" altLang="ko-KR" sz="1000" spc="-70" dirty="0" smtClean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네이버 지도 검색 결과의 </a:t>
              </a:r>
              <a:r>
                <a:rPr lang="ko-KR" altLang="en-US" sz="1000" spc="-70" dirty="0" err="1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별점</a:t>
              </a: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 </a:t>
              </a:r>
              <a:r>
                <a:rPr lang="ko-KR" altLang="en-US" sz="1000" spc="-70" dirty="0" err="1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크롤링</a:t>
              </a:r>
              <a:endParaRPr lang="en-US" altLang="ko-KR" sz="1000" spc="-70" dirty="0" smtClean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식품산업통계정보 외식</a:t>
              </a: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POS</a:t>
              </a: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데이터 시도별 판매단가 </a:t>
              </a:r>
              <a:r>
                <a:rPr lang="ko-KR" altLang="en-US" sz="1000" spc="-70" dirty="0" err="1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크롤링</a:t>
              </a:r>
              <a:endParaRPr lang="en-US" altLang="ko-KR" sz="1000" spc="-70" dirty="0" smtClean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err="1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카카오맵</a:t>
              </a: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API</a:t>
              </a: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를 통한 위경도 </a:t>
              </a:r>
              <a:r>
                <a:rPr lang="ko-KR" altLang="en-US" sz="1000" spc="-70" dirty="0" err="1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크롤링</a:t>
              </a:r>
              <a:endParaRPr lang="en-US" altLang="ko-KR" sz="10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  <p:sp>
          <p:nvSpPr>
            <p:cNvPr id="66" name="TextBox 3"/>
            <p:cNvSpPr txBox="1"/>
            <p:nvPr/>
          </p:nvSpPr>
          <p:spPr>
            <a:xfrm>
              <a:off x="3290124" y="877878"/>
              <a:ext cx="3031771" cy="25234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  <a:hlinkClick r:id="rId3"/>
                </a:rPr>
                <a:t>LINK2</a:t>
              </a: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     </a:t>
              </a: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  <a:hlinkClick r:id="rId4"/>
                </a:rPr>
                <a:t>LINK3</a:t>
              </a: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     </a:t>
              </a: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  <a:hlinkClick r:id="rId5"/>
                </a:rPr>
                <a:t>LINK4</a:t>
              </a: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    </a:t>
              </a: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  <a:hlinkClick r:id="rId6"/>
                </a:rPr>
                <a:t>LINK5</a:t>
              </a:r>
              <a:endParaRPr lang="en-US" altLang="ko-KR" sz="10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7359800" y="3678812"/>
            <a:ext cx="4196688" cy="1231586"/>
            <a:chOff x="1761653" y="877878"/>
            <a:chExt cx="4410107" cy="1294217"/>
          </a:xfrm>
        </p:grpSpPr>
        <p:sp>
          <p:nvSpPr>
            <p:cNvPr id="337" name="직사각형 1"/>
            <p:cNvSpPr/>
            <p:nvPr/>
          </p:nvSpPr>
          <p:spPr>
            <a:xfrm>
              <a:off x="1763683" y="1043720"/>
              <a:ext cx="1306756" cy="112837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38" name="직사각형 1"/>
            <p:cNvSpPr/>
            <p:nvPr/>
          </p:nvSpPr>
          <p:spPr>
            <a:xfrm>
              <a:off x="1763683" y="1040057"/>
              <a:ext cx="1306756" cy="171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39" name="TextBox 3"/>
            <p:cNvSpPr txBox="1"/>
            <p:nvPr/>
          </p:nvSpPr>
          <p:spPr>
            <a:xfrm>
              <a:off x="1824675" y="1308530"/>
              <a:ext cx="917606" cy="8053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 dirty="0" smtClean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데이터</a:t>
              </a:r>
              <a:endParaRPr lang="en-US" altLang="ko-KR" sz="1500" b="0" spc="0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endParaRPr>
            </a:p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dirty="0" smtClean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처리</a:t>
              </a:r>
              <a:r>
                <a:rPr lang="en-US" altLang="ko-KR" sz="1500" dirty="0" smtClean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&amp;</a:t>
              </a:r>
            </a:p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 dirty="0" smtClean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시각화</a:t>
              </a:r>
              <a:endParaRPr lang="en-US" altLang="ko-KR" sz="1500" b="0" spc="0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endParaRPr>
            </a:p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dirty="0" err="1" smtClean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결과정리</a:t>
              </a:r>
              <a:endParaRPr lang="ko-KR" altLang="en-US" sz="1500" b="0" spc="0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endParaRPr>
            </a:p>
          </p:txBody>
        </p:sp>
        <p:sp>
          <p:nvSpPr>
            <p:cNvPr id="340" name="한쪽 모서리가 잘린 사각형 339"/>
            <p:cNvSpPr/>
            <p:nvPr/>
          </p:nvSpPr>
          <p:spPr>
            <a:xfrm>
              <a:off x="1761653" y="877878"/>
              <a:ext cx="1307608" cy="288403"/>
            </a:xfrm>
            <a:prstGeom prst="snip1Rect">
              <a:avLst>
                <a:gd name="adj" fmla="val 50000"/>
              </a:avLst>
            </a:prstGeom>
            <a:solidFill>
              <a:srgbClr val="FA8317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1" name="TextBox 3"/>
            <p:cNvSpPr txBox="1"/>
            <p:nvPr/>
          </p:nvSpPr>
          <p:spPr>
            <a:xfrm>
              <a:off x="1824676" y="943888"/>
              <a:ext cx="917604" cy="230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200" b="0" spc="0">
                  <a:solidFill>
                    <a:schemeClr val="bg1"/>
                  </a:solidFill>
                  <a:latin typeface="태나다체 "/>
                  <a:ea typeface="태나다체 "/>
                  <a:cs typeface="연제오방맛길체"/>
                </a:rPr>
                <a:t>12-21</a:t>
              </a:r>
            </a:p>
          </p:txBody>
        </p:sp>
        <p:sp>
          <p:nvSpPr>
            <p:cNvPr id="342" name="TextBox 3"/>
            <p:cNvSpPr txBox="1"/>
            <p:nvPr/>
          </p:nvSpPr>
          <p:spPr>
            <a:xfrm>
              <a:off x="3290125" y="1251676"/>
              <a:ext cx="2881635" cy="71154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데이터 </a:t>
              </a:r>
              <a:r>
                <a:rPr lang="ko-KR" altLang="en-US" sz="1000" spc="-70" dirty="0" smtClean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전처리 및 시각화</a:t>
              </a:r>
              <a:endParaRPr lang="ko-KR" altLang="en-US" sz="10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데이터를 취합한 데이터프레임 생성 및 </a:t>
              </a: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CSV</a:t>
              </a: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저장</a:t>
              </a:r>
              <a:endParaRPr lang="en-US" altLang="ko-KR" sz="1000" spc="-70" dirty="0" smtClean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데이터를 분석하여 각 종 시각화 결과 도출</a:t>
              </a:r>
              <a:endParaRPr lang="en-US" altLang="ko-KR" sz="1000" spc="-70" dirty="0" smtClean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defTabSz="831328">
                <a:lnSpc>
                  <a:spcPct val="95000"/>
                </a:lnSpc>
                <a:defRPr lang="ko-KR" altLang="en-US"/>
              </a:pPr>
              <a:r>
                <a:rPr lang="en-US" altLang="ko-KR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PPT </a:t>
              </a:r>
              <a:r>
                <a:rPr lang="ko-KR" altLang="en-US" sz="1000" spc="-7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보고서 작성 및 </a:t>
              </a:r>
              <a:r>
                <a:rPr lang="ko-KR" altLang="en-US" sz="1000" spc="-70" dirty="0" err="1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자료정리</a:t>
              </a:r>
              <a:endParaRPr lang="en-US" altLang="ko-KR" sz="10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</p:grpSp>
      <p:grpSp>
        <p:nvGrpSpPr>
          <p:cNvPr id="343" name="그룹 342"/>
          <p:cNvGrpSpPr/>
          <p:nvPr/>
        </p:nvGrpSpPr>
        <p:grpSpPr>
          <a:xfrm>
            <a:off x="7359800" y="5079279"/>
            <a:ext cx="4217098" cy="1231586"/>
            <a:chOff x="1761653" y="877878"/>
            <a:chExt cx="4431555" cy="1294217"/>
          </a:xfrm>
        </p:grpSpPr>
        <p:sp>
          <p:nvSpPr>
            <p:cNvPr id="344" name="직사각형 1"/>
            <p:cNvSpPr/>
            <p:nvPr/>
          </p:nvSpPr>
          <p:spPr>
            <a:xfrm>
              <a:off x="1763683" y="1043720"/>
              <a:ext cx="1306756" cy="112837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45" name="직사각형 1"/>
            <p:cNvSpPr/>
            <p:nvPr/>
          </p:nvSpPr>
          <p:spPr>
            <a:xfrm>
              <a:off x="1763683" y="1040057"/>
              <a:ext cx="1306756" cy="171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4000" sy="104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346" name="TextBox 3"/>
            <p:cNvSpPr txBox="1"/>
            <p:nvPr/>
          </p:nvSpPr>
          <p:spPr>
            <a:xfrm>
              <a:off x="1824675" y="1308537"/>
              <a:ext cx="917606" cy="44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500" b="0" spc="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결과정리&amp;발표</a:t>
              </a:r>
            </a:p>
          </p:txBody>
        </p:sp>
        <p:sp>
          <p:nvSpPr>
            <p:cNvPr id="347" name="한쪽 모서리가 잘린 사각형 346"/>
            <p:cNvSpPr/>
            <p:nvPr/>
          </p:nvSpPr>
          <p:spPr>
            <a:xfrm>
              <a:off x="1761653" y="877878"/>
              <a:ext cx="1307608" cy="288403"/>
            </a:xfrm>
            <a:prstGeom prst="snip1Rect">
              <a:avLst>
                <a:gd name="adj" fmla="val 50000"/>
              </a:avLst>
            </a:prstGeom>
            <a:solidFill>
              <a:srgbClr val="FA8317"/>
            </a:solidFill>
            <a:ln algn="ctr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8" name="TextBox 3"/>
            <p:cNvSpPr txBox="1"/>
            <p:nvPr/>
          </p:nvSpPr>
          <p:spPr>
            <a:xfrm>
              <a:off x="1824676" y="943889"/>
              <a:ext cx="917604" cy="231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sz="1200" b="0" spc="0">
                  <a:solidFill>
                    <a:schemeClr val="bg1"/>
                  </a:solidFill>
                  <a:latin typeface="태나다체 "/>
                  <a:ea typeface="태나다체 "/>
                  <a:cs typeface="연제오방맛길체"/>
                </a:rPr>
                <a:t>12-22</a:t>
              </a:r>
            </a:p>
          </p:txBody>
        </p:sp>
        <p:sp>
          <p:nvSpPr>
            <p:cNvPr id="349" name="TextBox 3"/>
            <p:cNvSpPr txBox="1"/>
            <p:nvPr/>
          </p:nvSpPr>
          <p:spPr>
            <a:xfrm>
              <a:off x="3290125" y="1251678"/>
              <a:ext cx="2903083" cy="40428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algn="l" defTabSz="818236" rtl="0" eaLnBrk="1" latinLnBrk="1" hangingPunct="1">
                <a:lnSpc>
                  <a:spcPct val="95000"/>
                </a:lnSpc>
                <a:defRPr lang="ko-KR" altLang="en-US"/>
              </a:pPr>
              <a:r>
                <a:rPr kumimoji="0" lang="ko-KR" altLang="en-US" sz="1000" b="0" i="0" u="none" strike="noStrike" kern="1200" cap="none" spc="-70" normalizeH="0" dirty="0" smtClean="0">
                  <a:solidFill>
                    <a:schemeClr val="bg1">
                      <a:lumMod val="80000"/>
                    </a:schemeClr>
                  </a:solidFill>
                  <a:latin typeface="SUIT Heavy" pitchFamily="2" charset="-127"/>
                  <a:ea typeface="SUIT Heavy" pitchFamily="2" charset="-127"/>
                  <a:cs typeface="연제오방맛길체"/>
                </a:rPr>
                <a:t>결과 발표</a:t>
              </a:r>
              <a:endParaRPr kumimoji="0" lang="ko-KR" altLang="en-US" sz="1000" b="0" i="0" u="none" strike="noStrike" kern="1200" cap="none" spc="-70" normalizeH="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 marL="0" algn="l" defTabSz="818236" rtl="0" eaLnBrk="1" latinLnBrk="1" hangingPunct="1">
                <a:lnSpc>
                  <a:spcPct val="95000"/>
                </a:lnSpc>
                <a:defRPr lang="ko-KR" altLang="en-US"/>
              </a:pPr>
              <a:r>
                <a:rPr kumimoji="0" lang="ko-KR" altLang="en-US" sz="1000" b="0" i="0" u="none" strike="noStrike" kern="1200" cap="none" spc="-70" normalizeH="0" dirty="0" smtClean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전국구 착한 가격 업소 활성화 자료 발표</a:t>
              </a:r>
              <a:endParaRPr kumimoji="0" lang="ko-KR" altLang="en-US" sz="1000" b="0" i="0" u="none" strike="noStrike" kern="1200" cap="none" spc="-70" normalizeH="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</p:grpSp>
      <p:sp>
        <p:nvSpPr>
          <p:cNvPr id="351" name="TextBox 4"/>
          <p:cNvSpPr txBox="1"/>
          <p:nvPr/>
        </p:nvSpPr>
        <p:spPr>
          <a:xfrm>
            <a:off x="429657" y="2280717"/>
            <a:ext cx="15926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02 | 일정 및 팀원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시각화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분석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판다스를 이용한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시각화 </a:t>
            </a:r>
            <a:r>
              <a:rPr lang="ko-KR" altLang="en-US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분석 데이터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3" y="1882028"/>
            <a:ext cx="15926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04 | 데이터시각화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2738511" y="1405971"/>
            <a:ext cx="7876308" cy="32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2000" b="0" spc="-200" dirty="0" err="1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착한가격업소</a:t>
            </a: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 </a:t>
            </a:r>
            <a:r>
              <a:rPr lang="ko-KR" altLang="en-US" sz="2000" b="0" spc="-200" dirty="0" err="1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음식분야</a:t>
            </a:r>
            <a:r>
              <a:rPr lang="ko-KR" altLang="en-US" sz="2000" b="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 종류별 </a:t>
            </a:r>
            <a:r>
              <a:rPr lang="ko-KR" altLang="en-US" sz="2000" b="0" spc="-200" dirty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평균가격 </a:t>
            </a:r>
            <a:r>
              <a:rPr lang="ko-KR" altLang="en-US" sz="2000" b="0" spc="-200" dirty="0" smtClean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그래프 </a:t>
            </a:r>
            <a:endParaRPr lang="ko-KR" altLang="en-US" sz="2000" b="0" spc="-200" dirty="0">
              <a:solidFill>
                <a:srgbClr val="FF6600"/>
              </a:solidFill>
              <a:latin typeface="SUIT ExtraBold" pitchFamily="2" charset="-127"/>
              <a:ea typeface="SUIT ExtraBold" pitchFamily="2" charset="-127"/>
              <a:cs typeface="연제오방맛길체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95" y="1950720"/>
            <a:ext cx="8837413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4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시각화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분석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판다스를 이용한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시각화 </a:t>
            </a:r>
            <a:r>
              <a:rPr lang="ko-KR" altLang="en-US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분석 데이터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3" y="1882028"/>
            <a:ext cx="15926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04 | 데이터시각화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2738511" y="1405971"/>
            <a:ext cx="7876308" cy="32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대부분의 메뉴의 </a:t>
            </a:r>
            <a:r>
              <a:rPr lang="ko-KR" altLang="en-US" sz="2000" b="0" spc="-200" dirty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가격은 기간이 지남에 따라 상승 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250" y="2021361"/>
            <a:ext cx="8510824" cy="4836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그룹 165"/>
          <p:cNvGrpSpPr/>
          <p:nvPr/>
        </p:nvGrpSpPr>
        <p:grpSpPr>
          <a:xfrm>
            <a:off x="2802322" y="2037487"/>
            <a:ext cx="9039057" cy="1010374"/>
            <a:chOff x="2802322" y="2037487"/>
            <a:chExt cx="9039057" cy="1010374"/>
          </a:xfrm>
        </p:grpSpPr>
        <p:pic>
          <p:nvPicPr>
            <p:cNvPr id="141" name="그림 14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802322" y="2037487"/>
              <a:ext cx="1777912" cy="1010374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617609" y="2037487"/>
              <a:ext cx="1777912" cy="1010374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432895" y="2037487"/>
              <a:ext cx="1777912" cy="1010374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248182" y="2037487"/>
              <a:ext cx="1777912" cy="1010374"/>
            </a:xfrm>
            <a:prstGeom prst="rect">
              <a:avLst/>
            </a:prstGeom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063468" y="2037487"/>
              <a:ext cx="1777912" cy="1010374"/>
            </a:xfrm>
            <a:prstGeom prst="rect">
              <a:avLst/>
            </a:prstGeom>
          </p:spPr>
        </p:pic>
      </p:grpSp>
      <p:grpSp>
        <p:nvGrpSpPr>
          <p:cNvPr id="165" name="그룹 164"/>
          <p:cNvGrpSpPr/>
          <p:nvPr/>
        </p:nvGrpSpPr>
        <p:grpSpPr>
          <a:xfrm>
            <a:off x="2802323" y="3209552"/>
            <a:ext cx="9039056" cy="1010374"/>
            <a:chOff x="2802322" y="3086106"/>
            <a:chExt cx="9039056" cy="1010374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802322" y="3086106"/>
              <a:ext cx="1766348" cy="1010374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611827" y="3086106"/>
              <a:ext cx="1777912" cy="1010374"/>
            </a:xfrm>
            <a:prstGeom prst="rect">
              <a:avLst/>
            </a:prstGeom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432895" y="3086106"/>
              <a:ext cx="1777912" cy="1010374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253963" y="3086106"/>
              <a:ext cx="1777912" cy="1010374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075031" y="3086106"/>
              <a:ext cx="1766348" cy="1010374"/>
            </a:xfrm>
            <a:prstGeom prst="rect">
              <a:avLst/>
            </a:prstGeom>
          </p:spPr>
        </p:pic>
      </p:grpSp>
      <p:grpSp>
        <p:nvGrpSpPr>
          <p:cNvPr id="164" name="그룹 163"/>
          <p:cNvGrpSpPr/>
          <p:nvPr/>
        </p:nvGrpSpPr>
        <p:grpSpPr>
          <a:xfrm>
            <a:off x="2802323" y="4381618"/>
            <a:ext cx="9039056" cy="1011820"/>
            <a:chOff x="2802322" y="4131596"/>
            <a:chExt cx="9039056" cy="1011820"/>
          </a:xfrm>
        </p:grpSpPr>
        <p:pic>
          <p:nvPicPr>
            <p:cNvPr id="151" name="그림 15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802322" y="4131596"/>
              <a:ext cx="1766348" cy="1010374"/>
            </a:xfrm>
            <a:prstGeom prst="rect">
              <a:avLst/>
            </a:prstGeom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611827" y="4131596"/>
              <a:ext cx="1766348" cy="1010374"/>
            </a:xfrm>
            <a:prstGeom prst="rect">
              <a:avLst/>
            </a:prstGeom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421331" y="4131596"/>
              <a:ext cx="1777912" cy="1010374"/>
            </a:xfrm>
            <a:prstGeom prst="rect">
              <a:avLst/>
            </a:prstGeom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242399" y="4131596"/>
              <a:ext cx="1777912" cy="1010374"/>
            </a:xfrm>
            <a:prstGeom prst="rect">
              <a:avLst/>
            </a:prstGeom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0063467" y="4131596"/>
              <a:ext cx="1777912" cy="1011819"/>
            </a:xfrm>
            <a:prstGeom prst="rect">
              <a:avLst/>
            </a:prstGeom>
          </p:spPr>
        </p:pic>
      </p:grpSp>
      <p:grpSp>
        <p:nvGrpSpPr>
          <p:cNvPr id="163" name="그룹 162"/>
          <p:cNvGrpSpPr/>
          <p:nvPr/>
        </p:nvGrpSpPr>
        <p:grpSpPr>
          <a:xfrm>
            <a:off x="2802323" y="5555129"/>
            <a:ext cx="9039056" cy="1010374"/>
            <a:chOff x="2802322" y="5191447"/>
            <a:chExt cx="9039056" cy="1010374"/>
          </a:xfrm>
        </p:grpSpPr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802322" y="5191447"/>
              <a:ext cx="1777912" cy="1010374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620500" y="5191447"/>
              <a:ext cx="1777912" cy="1010374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6438677" y="5191447"/>
              <a:ext cx="1777912" cy="1010374"/>
            </a:xfrm>
            <a:prstGeom prst="rect">
              <a:avLst/>
            </a:prstGeom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8256854" y="5191447"/>
              <a:ext cx="1766348" cy="1010374"/>
            </a:xfrm>
            <a:prstGeom prst="rect">
              <a:avLst/>
            </a:prstGeom>
          </p:spPr>
        </p:pic>
        <p:pic>
          <p:nvPicPr>
            <p:cNvPr id="160" name="그림 159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0063467" y="5191447"/>
              <a:ext cx="1777912" cy="1010374"/>
            </a:xfrm>
            <a:prstGeom prst="rect">
              <a:avLst/>
            </a:prstGeom>
          </p:spPr>
        </p:pic>
      </p:grpSp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시각화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분석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판다스를 이용한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시각화 </a:t>
            </a:r>
            <a:r>
              <a:rPr lang="ko-KR" altLang="en-US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분석 데이터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3" y="1882028"/>
            <a:ext cx="15926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04 | 데이터시각화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2738511" y="1405971"/>
            <a:ext cx="7876308" cy="32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기간별 메뉴 가격 변동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시각화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분석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판다스를 이용한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시각화 </a:t>
            </a:r>
            <a:r>
              <a:rPr lang="ko-KR" altLang="en-US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분석 데이터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3" y="1882028"/>
            <a:ext cx="15926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04 | 데이터시각화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2738511" y="1320246"/>
            <a:ext cx="7876308" cy="1043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3000"/>
              </a:lnSpc>
              <a:defRPr lang="ko-KR" altLang="en-US"/>
            </a:pPr>
            <a:r>
              <a:rPr lang="ko-KR" altLang="en-US" sz="2000" b="0" spc="-200" dirty="0" err="1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별점이</a:t>
            </a: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 존재하지 않은 데이터는 </a:t>
            </a:r>
            <a:r>
              <a:rPr lang="ko-KR" altLang="en-US" sz="2000" b="0" spc="-200" dirty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15%</a:t>
            </a:r>
            <a:endParaRPr lang="ko-KR" altLang="en-US" sz="2000" b="0" spc="-200" dirty="0">
              <a:solidFill>
                <a:schemeClr val="bg2">
                  <a:lumMod val="90000"/>
                </a:schemeClr>
              </a:solidFill>
              <a:latin typeface="SUIT ExtraBold" pitchFamily="2" charset="-127"/>
              <a:ea typeface="SUIT ExtraBold" pitchFamily="2" charset="-127"/>
              <a:cs typeface="연제오방맛길체"/>
            </a:endParaRPr>
          </a:p>
          <a:p>
            <a:pPr>
              <a:lnSpc>
                <a:spcPct val="103000"/>
              </a:lnSpc>
              <a:defRPr lang="ko-KR" altLang="en-US"/>
            </a:pP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사이트에 </a:t>
            </a:r>
            <a:r>
              <a:rPr lang="ko-KR" altLang="en-US" sz="2000" b="0" spc="-200" dirty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등록</a:t>
            </a: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된 위치 정보는 </a:t>
            </a:r>
            <a:r>
              <a:rPr lang="ko-KR" altLang="en-US" sz="2000" b="0" spc="-200" dirty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99.9%</a:t>
            </a:r>
          </a:p>
          <a:p>
            <a:pPr>
              <a:lnSpc>
                <a:spcPct val="103000"/>
              </a:lnSpc>
              <a:defRPr lang="ko-KR" altLang="en-US"/>
            </a:pP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지역별 업소의 수와 평점은 </a:t>
            </a:r>
            <a:r>
              <a:rPr lang="ko-KR" altLang="en-US" sz="2000" b="0" spc="-200" dirty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비례</a:t>
            </a:r>
          </a:p>
        </p:txBody>
      </p:sp>
      <p:grpSp>
        <p:nvGrpSpPr>
          <p:cNvPr id="168" name="그룹 167"/>
          <p:cNvGrpSpPr/>
          <p:nvPr/>
        </p:nvGrpSpPr>
        <p:grpSpPr>
          <a:xfrm>
            <a:off x="427339" y="2772568"/>
            <a:ext cx="11353688" cy="3739067"/>
            <a:chOff x="-841535" y="2400978"/>
            <a:chExt cx="13533760" cy="4457022"/>
          </a:xfrm>
        </p:grpSpPr>
        <p:pic>
          <p:nvPicPr>
            <p:cNvPr id="163" name="그림 16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949781" y="2409034"/>
              <a:ext cx="4292438" cy="4444997"/>
            </a:xfrm>
            <a:prstGeom prst="rect">
              <a:avLst/>
            </a:prstGeom>
          </p:spPr>
        </p:pic>
        <p:pic>
          <p:nvPicPr>
            <p:cNvPr id="166" name="그림 16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390614" y="2403504"/>
              <a:ext cx="4301611" cy="4454496"/>
            </a:xfrm>
            <a:prstGeom prst="rect">
              <a:avLst/>
            </a:prstGeom>
          </p:spPr>
        </p:pic>
        <p:pic>
          <p:nvPicPr>
            <p:cNvPr id="167" name="그림 166"/>
            <p:cNvPicPr>
              <a:picLocks noChangeAspect="1"/>
            </p:cNvPicPr>
            <p:nvPr/>
          </p:nvPicPr>
          <p:blipFill rotWithShape="1">
            <a:blip r:embed="rId4"/>
            <a:srcRect r="320" b="320"/>
            <a:stretch>
              <a:fillRect/>
            </a:stretch>
          </p:blipFill>
          <p:spPr>
            <a:xfrm>
              <a:off x="-841535" y="2400978"/>
              <a:ext cx="4647492" cy="445702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시각화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분석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판다스를 이용한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시각화 </a:t>
            </a:r>
            <a:r>
              <a:rPr lang="ko-KR" altLang="en-US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분석 데이터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3" y="1882028"/>
            <a:ext cx="15926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04 | 데이터시각화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2738511" y="1320246"/>
            <a:ext cx="7876308" cy="726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3000"/>
              </a:lnSpc>
              <a:defRPr lang="ko-KR" altLang="en-US"/>
            </a:pPr>
            <a:r>
              <a:rPr lang="ko-KR" altLang="en-US" sz="2000" b="0" spc="-200" dirty="0" err="1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착한가게의</a:t>
            </a: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 업소는 </a:t>
            </a:r>
            <a:r>
              <a:rPr lang="ko-KR" altLang="en-US" sz="2000" b="0" spc="-200" dirty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요식업과 </a:t>
            </a:r>
            <a:r>
              <a:rPr lang="ko-KR" altLang="en-US" sz="2000" b="0" spc="-200" dirty="0" err="1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미용업</a:t>
            </a:r>
            <a:r>
              <a:rPr lang="ko-KR" altLang="en-US" sz="2000" b="0" spc="-200" dirty="0" err="1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이</a:t>
            </a: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 많은 비중을 차지 </a:t>
            </a:r>
          </a:p>
          <a:p>
            <a:pPr>
              <a:lnSpc>
                <a:spcPct val="103000"/>
              </a:lnSpc>
              <a:defRPr lang="ko-KR" altLang="en-US"/>
            </a:pP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요식업의 경우 그 중 </a:t>
            </a:r>
            <a:r>
              <a:rPr lang="ko-KR" altLang="en-US" sz="2000" b="0" spc="-200" dirty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한식</a:t>
            </a:r>
            <a:r>
              <a:rPr lang="ko-KR" altLang="en-US" sz="2000" b="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의 비중이 높은 것을 알 수 있음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26933" y="2625171"/>
            <a:ext cx="11364779" cy="3825852"/>
            <a:chOff x="426933" y="2394742"/>
            <a:chExt cx="12049273" cy="4056281"/>
          </a:xfrm>
        </p:grpSpPr>
        <p:pic>
          <p:nvPicPr>
            <p:cNvPr id="170" name="그림 16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373174" y="2398569"/>
              <a:ext cx="4052454" cy="4052454"/>
            </a:xfrm>
            <a:prstGeom prst="rect">
              <a:avLst/>
            </a:prstGeom>
          </p:spPr>
        </p:pic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6933" y="2394742"/>
              <a:ext cx="3939929" cy="4055972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5628" y="2394742"/>
              <a:ext cx="4050578" cy="40505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 dirty="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시각화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 dirty="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분석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판다스를 이용한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시각화 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분석 데이터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/>
          <p:nvPr/>
        </p:nvSpPr>
        <p:spPr>
          <a:xfrm>
            <a:off x="426933" y="1882028"/>
            <a:ext cx="15926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04 | 데이터시각화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262" y="1265465"/>
            <a:ext cx="7609024" cy="5359345"/>
          </a:xfrm>
          <a:prstGeom prst="rect">
            <a:avLst/>
          </a:prstGeom>
        </p:spPr>
      </p:pic>
      <p:sp>
        <p:nvSpPr>
          <p:cNvPr id="9" name="TextBox 3"/>
          <p:cNvSpPr txBox="1"/>
          <p:nvPr/>
        </p:nvSpPr>
        <p:spPr>
          <a:xfrm>
            <a:off x="426933" y="2333562"/>
            <a:ext cx="7876308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3000"/>
              </a:lnSpc>
              <a:defRPr lang="ko-KR" altLang="en-US"/>
            </a:pPr>
            <a:r>
              <a:rPr lang="ko-KR" altLang="en-US" sz="2000" b="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평점 </a:t>
            </a:r>
            <a:r>
              <a:rPr lang="en-US" altLang="ko-KR" sz="2000" b="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1</a:t>
            </a:r>
            <a:r>
              <a:rPr lang="ko-KR" altLang="en-US" sz="2000" b="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점 이하 </a:t>
            </a:r>
            <a:r>
              <a:rPr lang="ko-KR" altLang="en-US" sz="2000" b="0" spc="-200" dirty="0" smtClean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레드</a:t>
            </a:r>
            <a:endParaRPr lang="en-US" altLang="ko-KR" sz="2000" b="0" spc="-200" dirty="0" smtClean="0">
              <a:solidFill>
                <a:srgbClr val="FF6600"/>
              </a:solidFill>
              <a:latin typeface="SUIT ExtraBold" pitchFamily="2" charset="-127"/>
              <a:ea typeface="SUIT ExtraBold" pitchFamily="2" charset="-127"/>
              <a:cs typeface="연제오방맛길체"/>
            </a:endParaRPr>
          </a:p>
          <a:p>
            <a:pPr>
              <a:lnSpc>
                <a:spcPct val="103000"/>
              </a:lnSpc>
              <a:defRPr lang="ko-KR" altLang="en-US"/>
            </a:pPr>
            <a:r>
              <a:rPr lang="ko-KR" altLang="en-US" sz="2000" b="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평점 </a:t>
            </a:r>
            <a:r>
              <a:rPr lang="en-US" altLang="ko-KR" sz="2000" b="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2</a:t>
            </a:r>
            <a:r>
              <a:rPr lang="ko-KR" altLang="en-US" sz="2000" b="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점 이하 </a:t>
            </a:r>
            <a:r>
              <a:rPr lang="ko-KR" altLang="en-US" sz="2000" spc="-200" dirty="0" smtClean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오렌지</a:t>
            </a:r>
            <a:endParaRPr lang="en-US" altLang="ko-KR" sz="2000" spc="-200" dirty="0" smtClean="0">
              <a:solidFill>
                <a:srgbClr val="FF6600"/>
              </a:solidFill>
              <a:latin typeface="SUIT ExtraBold" pitchFamily="2" charset="-127"/>
              <a:ea typeface="SUIT ExtraBold" pitchFamily="2" charset="-127"/>
              <a:cs typeface="연제오방맛길체"/>
            </a:endParaRPr>
          </a:p>
          <a:p>
            <a:pPr>
              <a:lnSpc>
                <a:spcPct val="103000"/>
              </a:lnSpc>
              <a:defRPr lang="ko-KR" altLang="en-US"/>
            </a:pPr>
            <a:r>
              <a:rPr lang="ko-KR" altLang="en-US" sz="200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평점 </a:t>
            </a:r>
            <a:r>
              <a:rPr lang="en-US" altLang="ko-KR" sz="200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3</a:t>
            </a:r>
            <a:r>
              <a:rPr lang="ko-KR" altLang="en-US" sz="200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점 이하 </a:t>
            </a:r>
            <a:r>
              <a:rPr lang="ko-KR" altLang="en-US" sz="2000" spc="-200" dirty="0" smtClean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화이트</a:t>
            </a:r>
            <a:endParaRPr lang="en-US" altLang="ko-KR" sz="2000" spc="-200" dirty="0" smtClean="0">
              <a:solidFill>
                <a:srgbClr val="FF6600"/>
              </a:solidFill>
              <a:latin typeface="SUIT ExtraBold" pitchFamily="2" charset="-127"/>
              <a:ea typeface="SUIT ExtraBold" pitchFamily="2" charset="-127"/>
              <a:cs typeface="연제오방맛길체"/>
            </a:endParaRPr>
          </a:p>
          <a:p>
            <a:pPr>
              <a:lnSpc>
                <a:spcPct val="103000"/>
              </a:lnSpc>
              <a:defRPr lang="ko-KR" altLang="en-US"/>
            </a:pPr>
            <a:r>
              <a:rPr lang="ko-KR" altLang="en-US" sz="200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평점 </a:t>
            </a:r>
            <a:r>
              <a:rPr lang="en-US" altLang="ko-KR" sz="200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4</a:t>
            </a:r>
            <a:r>
              <a:rPr lang="ko-KR" altLang="en-US" sz="200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점 이하 </a:t>
            </a:r>
            <a:r>
              <a:rPr lang="ko-KR" altLang="en-US" sz="2000" spc="-200" dirty="0" smtClean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스카이</a:t>
            </a:r>
            <a:endParaRPr lang="en-US" altLang="ko-KR" sz="2000" spc="-200" dirty="0" smtClean="0">
              <a:solidFill>
                <a:srgbClr val="FF6600"/>
              </a:solidFill>
              <a:latin typeface="SUIT ExtraBold" pitchFamily="2" charset="-127"/>
              <a:ea typeface="SUIT ExtraBold" pitchFamily="2" charset="-127"/>
              <a:cs typeface="연제오방맛길체"/>
            </a:endParaRPr>
          </a:p>
          <a:p>
            <a:pPr>
              <a:lnSpc>
                <a:spcPct val="103000"/>
              </a:lnSpc>
              <a:defRPr lang="ko-KR" altLang="en-US"/>
            </a:pPr>
            <a:r>
              <a:rPr lang="ko-KR" altLang="en-US" sz="2000" spc="-200" dirty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평점 </a:t>
            </a:r>
            <a:r>
              <a:rPr lang="en-US" altLang="ko-KR" sz="200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5</a:t>
            </a:r>
            <a:r>
              <a:rPr lang="ko-KR" altLang="en-US" sz="2000" spc="-200" dirty="0" smtClean="0">
                <a:solidFill>
                  <a:schemeClr val="bg2">
                    <a:lumMod val="90000"/>
                  </a:schemeClr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점 이하 </a:t>
            </a:r>
            <a:r>
              <a:rPr lang="ko-KR" altLang="en-US" sz="2000" spc="-200" dirty="0" smtClean="0">
                <a:solidFill>
                  <a:srgbClr val="FF6600"/>
                </a:solidFill>
                <a:latin typeface="SUIT ExtraBold" pitchFamily="2" charset="-127"/>
                <a:ea typeface="SUIT ExtraBold" pitchFamily="2" charset="-127"/>
                <a:cs typeface="연제오방맛길체"/>
              </a:rPr>
              <a:t>블루</a:t>
            </a:r>
            <a:endParaRPr lang="ko-KR" altLang="en-US" sz="2000" b="0" spc="-200" dirty="0">
              <a:solidFill>
                <a:schemeClr val="bg2">
                  <a:lumMod val="90000"/>
                </a:schemeClr>
              </a:solidFill>
              <a:latin typeface="SUIT ExtraBold" pitchFamily="2" charset="-127"/>
              <a:ea typeface="SUIT ExtraBold" pitchFamily="2" charset="-127"/>
              <a:cs typeface="연제오방맛길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0" t="1140" r="400" b="710"/>
          <a:stretch>
            <a:fillRect/>
          </a:stretch>
        </p:blipFill>
        <p:spPr>
          <a:xfrm>
            <a:off x="-134203" y="-671175"/>
            <a:ext cx="12460407" cy="8200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000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2"/>
          <p:cNvSpPr txBox="1"/>
          <p:nvPr/>
        </p:nvSpPr>
        <p:spPr>
          <a:xfrm>
            <a:off x="2458306" y="2405001"/>
            <a:ext cx="7275388" cy="2047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 lang="ko-KR" altLang="en-US"/>
            </a:pPr>
            <a:r>
              <a:rPr lang="ko-KR" altLang="en-US" sz="25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약 전국기준 </a:t>
            </a:r>
            <a:r>
              <a:rPr lang="ko-KR" altLang="en-US" sz="2500" b="0" spc="50" dirty="0">
                <a:solidFill>
                  <a:schemeClr val="bg1"/>
                </a:solidFill>
                <a:latin typeface="SUIT Heavy" pitchFamily="2" charset="-127"/>
                <a:ea typeface="SUIT Heavy" pitchFamily="2" charset="-127"/>
                <a:cs typeface="연제오방맛길체"/>
              </a:rPr>
              <a:t>7천건의 착한 가격업소</a:t>
            </a:r>
            <a:r>
              <a:rPr lang="ko-KR" altLang="en-US" sz="25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들이 존재하지만</a:t>
            </a:r>
          </a:p>
          <a:p>
            <a:pPr lvl="0" algn="ctr">
              <a:lnSpc>
                <a:spcPct val="130000"/>
              </a:lnSpc>
              <a:defRPr lang="ko-KR" altLang="en-US"/>
            </a:pPr>
            <a:r>
              <a:rPr lang="ko-KR" altLang="en-US" sz="2500" b="0" spc="5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별점이</a:t>
            </a:r>
            <a:r>
              <a:rPr lang="ko-KR" altLang="en-US" sz="25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없는 착한 </a:t>
            </a:r>
            <a:r>
              <a:rPr lang="ko-KR" altLang="en-US" sz="2500" b="0" spc="5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가격업소도</a:t>
            </a:r>
            <a:r>
              <a:rPr lang="ko-KR" altLang="en-US" sz="25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다수 존재하는 것을 확인</a:t>
            </a:r>
          </a:p>
          <a:p>
            <a:pPr lvl="0" algn="ctr">
              <a:lnSpc>
                <a:spcPct val="130000"/>
              </a:lnSpc>
              <a:defRPr lang="ko-KR" altLang="en-US"/>
            </a:pPr>
            <a:r>
              <a:rPr lang="ko-KR" altLang="en-US" sz="2500" b="0" spc="5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착한가격업소를</a:t>
            </a:r>
            <a:r>
              <a:rPr lang="ko-KR" altLang="en-US" sz="25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</a:t>
            </a:r>
            <a:r>
              <a:rPr lang="ko-KR" altLang="en-US" sz="2500" b="1" spc="50" dirty="0">
                <a:solidFill>
                  <a:schemeClr val="bg1"/>
                </a:solidFill>
                <a:latin typeface="SUIT Heavy" pitchFamily="2" charset="-127"/>
                <a:ea typeface="SUIT Heavy" pitchFamily="2" charset="-127"/>
                <a:cs typeface="연제오방맛길체"/>
              </a:rPr>
              <a:t>많은 사람들이 이용할 수 있도록</a:t>
            </a:r>
            <a:endParaRPr lang="ko-KR" altLang="en-US" sz="2500" b="0" spc="50" dirty="0">
              <a:solidFill>
                <a:schemeClr val="tx1">
                  <a:lumMod val="20000"/>
                  <a:lumOff val="8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 lvl="0" algn="ctr">
              <a:lnSpc>
                <a:spcPct val="130000"/>
              </a:lnSpc>
              <a:defRPr lang="ko-KR" altLang="en-US"/>
            </a:pPr>
            <a:r>
              <a:rPr lang="ko-KR" altLang="en-US" sz="2500" b="0" spc="50" dirty="0">
                <a:solidFill>
                  <a:schemeClr val="tx1">
                    <a:lumMod val="20000"/>
                    <a:lumOff val="8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많은 홍보와 리뷰이벤트등 지속적인 마케팅이 필요함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7793844" y="600235"/>
            <a:ext cx="2368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tx1">
                    <a:lumMod val="70000"/>
                    <a:lumOff val="30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프로젝트요약</a:t>
            </a:r>
          </a:p>
        </p:txBody>
      </p:sp>
      <p:sp>
        <p:nvSpPr>
          <p:cNvPr id="13" name="TextBox 4"/>
          <p:cNvSpPr txBox="1"/>
          <p:nvPr/>
        </p:nvSpPr>
        <p:spPr>
          <a:xfrm>
            <a:off x="426932" y="1235688"/>
            <a:ext cx="15926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05 | 정리 결론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4677" y="1556807"/>
            <a:ext cx="1960843" cy="530119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17500" dir="18900000" sy="20000" kx="-600000" algn="bl" rotWithShape="0">
              <a:srgbClr val="000000">
                <a:alpha val="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819" y="1899896"/>
            <a:ext cx="1518788" cy="28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b="0" spc="-300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팀장</a:t>
            </a:r>
            <a:r>
              <a:rPr lang="ko-KR" altLang="en-US" b="0" spc="-300" dirty="0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</a:p>
        </p:txBody>
      </p:sp>
      <p:sp>
        <p:nvSpPr>
          <p:cNvPr id="67" name="TextBox 3"/>
          <p:cNvSpPr txBox="1"/>
          <p:nvPr/>
        </p:nvSpPr>
        <p:spPr>
          <a:xfrm>
            <a:off x="670819" y="2528470"/>
            <a:ext cx="1518788" cy="298838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이 과정을 처음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진행할때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파이게임을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조별과제로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진행하게 되었던 기억이 납니다.</a:t>
            </a:r>
          </a:p>
          <a:p>
            <a:pPr>
              <a:lnSpc>
                <a:spcPct val="95000"/>
              </a:lnSpc>
              <a:defRPr lang="ko-KR" altLang="en-US"/>
            </a:pPr>
            <a:endParaRPr lang="ko-KR" altLang="en-US" sz="900" b="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데이터분야의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과제자체가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처음이라 과연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어느정도로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</a:t>
            </a:r>
            <a:r>
              <a:rPr lang="ko-KR" altLang="en-US" sz="900" b="1" spc="-70" dirty="0">
                <a:solidFill>
                  <a:srgbClr val="FF6600"/>
                </a:solidFill>
                <a:latin typeface="SUIT" pitchFamily="2" charset="-127"/>
                <a:ea typeface="SUIT" pitchFamily="2" charset="-127"/>
                <a:cs typeface="연제오방맛길체"/>
              </a:rPr>
              <a:t>프로젝트가 진행될 수 있을지 걱정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이 되었습니다.</a:t>
            </a:r>
          </a:p>
          <a:p>
            <a:pPr>
              <a:lnSpc>
                <a:spcPct val="95000"/>
              </a:lnSpc>
              <a:defRPr lang="ko-KR" altLang="en-US"/>
            </a:pPr>
            <a:endParaRPr lang="ko-KR" altLang="en-US" sz="900" b="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일주일의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시간동안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하나의 주제를 선정하여 데이터분석을 하는 것은 </a:t>
            </a:r>
            <a:r>
              <a:rPr lang="ko-KR" altLang="en-US" sz="900" b="1" spc="-70" dirty="0">
                <a:solidFill>
                  <a:srgbClr val="FF6600"/>
                </a:solidFill>
                <a:latin typeface="SUIT" pitchFamily="2" charset="-127"/>
                <a:ea typeface="SUIT" pitchFamily="2" charset="-127"/>
                <a:cs typeface="연제오방맛길체"/>
              </a:rPr>
              <a:t>예상보다 훨씬 많은 것을 생각하고, 수집해야한다는 것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을 알게 되었습니다.</a:t>
            </a:r>
          </a:p>
          <a:p>
            <a:pPr>
              <a:lnSpc>
                <a:spcPct val="95000"/>
              </a:lnSpc>
              <a:defRPr lang="ko-KR" altLang="en-US"/>
            </a:pPr>
            <a:endParaRPr lang="ko-KR" altLang="en-US" sz="900" b="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b="0" spc="-7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파이썬보단</a:t>
            </a:r>
            <a:r>
              <a:rPr lang="ko-KR" altLang="en-US" sz="900" b="0" spc="-7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판다스를</a:t>
            </a:r>
            <a:endParaRPr lang="ko-KR" altLang="en-US" sz="900" b="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판다스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보단 시각화를 어렵게 느껴졌습니다.</a:t>
            </a:r>
          </a:p>
          <a:p>
            <a:pPr>
              <a:lnSpc>
                <a:spcPct val="95000"/>
              </a:lnSpc>
              <a:defRPr lang="ko-KR" altLang="en-US"/>
            </a:pPr>
            <a:endParaRPr lang="ko-KR" altLang="en-US" sz="900" b="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어려운것이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아닌 귀찮아 질만큼 익숙해지는 그 날이 오면 좋겠습니다.</a:t>
            </a:r>
          </a:p>
        </p:txBody>
      </p:sp>
      <p:sp>
        <p:nvSpPr>
          <p:cNvPr id="68" name="TextBox 3"/>
          <p:cNvSpPr txBox="1"/>
          <p:nvPr/>
        </p:nvSpPr>
        <p:spPr>
          <a:xfrm>
            <a:off x="670819" y="2122143"/>
            <a:ext cx="1518788" cy="29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b="0" spc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김동희 </a:t>
            </a:r>
          </a:p>
        </p:txBody>
      </p:sp>
      <p:cxnSp>
        <p:nvCxnSpPr>
          <p:cNvPr id="70" name="직선 연결선 8"/>
          <p:cNvCxnSpPr/>
          <p:nvPr/>
        </p:nvCxnSpPr>
        <p:spPr>
          <a:xfrm>
            <a:off x="758086" y="2423267"/>
            <a:ext cx="13908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3"/>
          <p:cNvSpPr txBox="1"/>
          <p:nvPr/>
        </p:nvSpPr>
        <p:spPr>
          <a:xfrm>
            <a:off x="363102" y="528301"/>
            <a:ext cx="4917356" cy="755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 dirty="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프로젝트 </a:t>
            </a:r>
            <a:r>
              <a:rPr lang="ko-KR" altLang="en-US" sz="6000" b="0" spc="-300" dirty="0" err="1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느낀점</a:t>
            </a:r>
            <a:endParaRPr lang="ko-KR" altLang="en-US" sz="6000" b="0" spc="-300" dirty="0">
              <a:solidFill>
                <a:schemeClr val="tx1">
                  <a:lumMod val="20000"/>
                  <a:lumOff val="8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0" name="직사각형 1"/>
          <p:cNvSpPr/>
          <p:nvPr/>
        </p:nvSpPr>
        <p:spPr>
          <a:xfrm>
            <a:off x="9615874" y="1556807"/>
            <a:ext cx="1960843" cy="530119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17500" dir="18900000" sy="20000" kx="-600000" algn="bl" rotWithShape="0">
              <a:srgbClr val="000000">
                <a:alpha val="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121" name="TextBox 3"/>
          <p:cNvSpPr txBox="1"/>
          <p:nvPr/>
        </p:nvSpPr>
        <p:spPr>
          <a:xfrm>
            <a:off x="9821973" y="1899796"/>
            <a:ext cx="1518789" cy="289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b="0" spc="-30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팀원</a:t>
            </a:r>
            <a:endParaRPr lang="ko-KR" altLang="en-US" b="0" spc="-300">
              <a:solidFill>
                <a:schemeClr val="tx1">
                  <a:lumMod val="10000"/>
                  <a:lumOff val="9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4" name="TextBox 3"/>
          <p:cNvSpPr txBox="1"/>
          <p:nvPr/>
        </p:nvSpPr>
        <p:spPr>
          <a:xfrm>
            <a:off x="9822012" y="2528537"/>
            <a:ext cx="1518788" cy="377641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defTabSz="871876">
              <a:lnSpc>
                <a:spcPct val="95000"/>
              </a:lnSpc>
              <a:defRPr lang="ko-KR" altLang="en-US"/>
            </a:pP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미니 프로젝트여서 가볍게 생각했는데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시작하고보니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미니가 아니었던 프로젝트..</a:t>
            </a:r>
          </a:p>
          <a:p>
            <a:pPr defTabSz="871876">
              <a:lnSpc>
                <a:spcPct val="95000"/>
              </a:lnSpc>
              <a:defRPr lang="ko-KR" altLang="en-US"/>
            </a:pPr>
            <a:endParaRPr lang="ko-KR" altLang="en-US" sz="900" b="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 defTabSz="871876">
              <a:lnSpc>
                <a:spcPct val="95000"/>
              </a:lnSpc>
              <a:defRPr lang="ko-KR" altLang="en-US"/>
            </a:pP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주제 선정에 어려움이 있었지만, 결국엔 모두가 만족스러운 주제를 선정할 수 있었고 주제 선정 후엔 데이터 수집부터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전처리까지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서로 </a:t>
            </a:r>
            <a:r>
              <a:rPr lang="ko-KR" altLang="en-US" sz="900" b="1" spc="-70" dirty="0">
                <a:solidFill>
                  <a:srgbClr val="FF6600"/>
                </a:solidFill>
                <a:latin typeface="SUIT" pitchFamily="2" charset="-127"/>
                <a:ea typeface="SUIT" pitchFamily="2" charset="-127"/>
                <a:cs typeface="연제오방맛길체"/>
              </a:rPr>
              <a:t>자주 소통하며 재미있게 진행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했습니다. </a:t>
            </a:r>
          </a:p>
          <a:p>
            <a:pPr defTabSz="871876">
              <a:lnSpc>
                <a:spcPct val="95000"/>
              </a:lnSpc>
              <a:defRPr lang="ko-KR" altLang="en-US"/>
            </a:pPr>
            <a:endParaRPr lang="ko-KR" altLang="en-US" sz="900" b="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 defTabSz="871876">
              <a:lnSpc>
                <a:spcPct val="95000"/>
              </a:lnSpc>
              <a:defRPr lang="ko-KR" altLang="en-US"/>
            </a:pP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직접 작성한 코드를 통해 자동으로 데이터를 수집하고, 그 데이터들을 모아 또 다른 </a:t>
            </a:r>
            <a:r>
              <a:rPr lang="ko-KR" altLang="en-US" sz="900" b="1" spc="-70" dirty="0">
                <a:solidFill>
                  <a:srgbClr val="FF6600"/>
                </a:solidFill>
                <a:latin typeface="SUIT" pitchFamily="2" charset="-127"/>
                <a:ea typeface="SUIT" pitchFamily="2" charset="-127"/>
                <a:cs typeface="연제오방맛길체"/>
              </a:rPr>
              <a:t>데이터를 만드는 과정이 언어를 공부할 때보다 훨씬 더 흥미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로웠습니다. </a:t>
            </a:r>
          </a:p>
          <a:p>
            <a:pPr defTabSz="871876">
              <a:lnSpc>
                <a:spcPct val="95000"/>
              </a:lnSpc>
              <a:defRPr lang="ko-KR" altLang="en-US"/>
            </a:pPr>
            <a:endParaRPr lang="ko-KR" altLang="en-US" sz="900" b="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 defTabSz="871876">
              <a:lnSpc>
                <a:spcPct val="95000"/>
              </a:lnSpc>
              <a:defRPr lang="ko-KR" altLang="en-US"/>
            </a:pP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프로젝트를 하기 전까지는 내가 제대로 코드를 작성할 수 있을까 라는 의문을 항상 가지고 있었는데 그 의문을 조금이나마 덜 수 있던 시간이었고, </a:t>
            </a:r>
            <a:r>
              <a:rPr lang="ko-KR" altLang="en-US" sz="900" b="1" spc="-70" dirty="0">
                <a:solidFill>
                  <a:srgbClr val="FF6600"/>
                </a:solidFill>
                <a:latin typeface="SUIT" pitchFamily="2" charset="-127"/>
                <a:ea typeface="SUIT" pitchFamily="2" charset="-127"/>
                <a:cs typeface="연제오방맛길체"/>
              </a:rPr>
              <a:t>한층 더 성장할 수 있는 기간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이었다고 생각합니다. </a:t>
            </a:r>
          </a:p>
          <a:p>
            <a:pPr defTabSz="871876">
              <a:lnSpc>
                <a:spcPct val="95000"/>
              </a:lnSpc>
              <a:defRPr lang="ko-KR" altLang="en-US"/>
            </a:pPr>
            <a:endParaRPr lang="ko-KR" altLang="en-US" sz="900" b="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 defTabSz="871876">
              <a:lnSpc>
                <a:spcPct val="95000"/>
              </a:lnSpc>
              <a:defRPr lang="ko-KR" altLang="en-US"/>
            </a:pP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마지막으로, 저희 팀원들, 모르거나 부족한 부분에 대해 질문하면 항상 친절하게 도와주고 함께 문제를 풀어가는데 너무 감사합니다</a:t>
            </a:r>
          </a:p>
        </p:txBody>
      </p:sp>
      <p:sp>
        <p:nvSpPr>
          <p:cNvPr id="125" name="TextBox 3"/>
          <p:cNvSpPr txBox="1"/>
          <p:nvPr/>
        </p:nvSpPr>
        <p:spPr>
          <a:xfrm>
            <a:off x="9821969" y="2122143"/>
            <a:ext cx="1518789" cy="29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b="0" spc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신지수 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9909282" y="2423267"/>
            <a:ext cx="13908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"/>
          <p:cNvSpPr/>
          <p:nvPr/>
        </p:nvSpPr>
        <p:spPr>
          <a:xfrm>
            <a:off x="2752476" y="1556807"/>
            <a:ext cx="1960843" cy="530119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17500" dir="18900000" sy="20000" kx="-600000" algn="bl" rotWithShape="0">
              <a:srgbClr val="000000">
                <a:alpha val="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150" name="TextBox 3"/>
          <p:cNvSpPr txBox="1"/>
          <p:nvPr/>
        </p:nvSpPr>
        <p:spPr>
          <a:xfrm>
            <a:off x="2958613" y="1899895"/>
            <a:ext cx="1518789" cy="29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b="0" spc="-300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팀원</a:t>
            </a:r>
            <a:r>
              <a:rPr lang="ko-KR" altLang="en-US" b="0" spc="-300" dirty="0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</a:p>
        </p:txBody>
      </p:sp>
      <p:sp>
        <p:nvSpPr>
          <p:cNvPr id="152" name="TextBox 3"/>
          <p:cNvSpPr txBox="1"/>
          <p:nvPr/>
        </p:nvSpPr>
        <p:spPr>
          <a:xfrm>
            <a:off x="2958607" y="2528533"/>
            <a:ext cx="1518789" cy="191773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b="1" spc="-70" dirty="0">
                <a:solidFill>
                  <a:srgbClr val="FF6600"/>
                </a:solidFill>
                <a:latin typeface="SUIT" pitchFamily="2" charset="-127"/>
                <a:ea typeface="SUIT" pitchFamily="2" charset="-127"/>
                <a:cs typeface="연제오방맛길체"/>
              </a:rPr>
              <a:t>주제 선정부터 오래 걸려서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프로젝트를 시작이나 할 수 있을까 싶었습니다.</a:t>
            </a:r>
          </a:p>
          <a:p>
            <a:pPr>
              <a:lnSpc>
                <a:spcPct val="95000"/>
              </a:lnSpc>
              <a:defRPr lang="ko-KR" altLang="en-US"/>
            </a:pPr>
            <a:endParaRPr lang="ko-KR" altLang="en-US" sz="900" b="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주제를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정하고나니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데이터 수집으로 바로 이어지면서 </a:t>
            </a:r>
            <a:r>
              <a:rPr lang="ko-KR" altLang="en-US" sz="900" b="1" spc="-70" dirty="0">
                <a:solidFill>
                  <a:srgbClr val="FF6600"/>
                </a:solidFill>
                <a:latin typeface="SUIT" pitchFamily="2" charset="-127"/>
                <a:ea typeface="SUIT" pitchFamily="2" charset="-127"/>
                <a:cs typeface="연제오방맛길체"/>
              </a:rPr>
              <a:t>무언가 하나씩 만들어지는게 신기하고 </a:t>
            </a:r>
            <a:r>
              <a:rPr lang="ko-KR" altLang="en-US" sz="900" b="1" spc="-70" dirty="0" err="1">
                <a:solidFill>
                  <a:srgbClr val="FF6600"/>
                </a:solidFill>
                <a:latin typeface="SUIT" pitchFamily="2" charset="-127"/>
                <a:ea typeface="SUIT" pitchFamily="2" charset="-127"/>
                <a:cs typeface="연제오방맛길체"/>
              </a:rPr>
              <a:t>재밌었습니다</a:t>
            </a:r>
            <a:r>
              <a:rPr lang="ko-KR" altLang="en-US" sz="900" b="1" spc="-70" dirty="0">
                <a:solidFill>
                  <a:srgbClr val="FF6600"/>
                </a:solidFill>
                <a:latin typeface="SUIT" pitchFamily="2" charset="-127"/>
                <a:ea typeface="SUIT" pitchFamily="2" charset="-127"/>
                <a:cs typeface="연제오방맛길체"/>
              </a:rPr>
              <a:t>!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</a:t>
            </a:r>
          </a:p>
          <a:p>
            <a:pPr>
              <a:lnSpc>
                <a:spcPct val="95000"/>
              </a:lnSpc>
              <a:defRPr lang="ko-KR" altLang="en-US"/>
            </a:pPr>
            <a:endParaRPr lang="ko-KR" altLang="en-US" sz="900" b="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아직도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여러부분이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미숙하여 뭔가 하나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만들때마다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어렵지만...</a:t>
            </a: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익숙해지면 좀 더 빠르게 진행할 수 </a:t>
            </a:r>
            <a:r>
              <a:rPr lang="ko-KR" altLang="en-US" sz="900" b="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있을거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같아 </a:t>
            </a:r>
            <a:r>
              <a:rPr lang="ko-KR" altLang="en-US" sz="900" b="1" spc="-70" dirty="0">
                <a:solidFill>
                  <a:srgbClr val="FF6600"/>
                </a:solidFill>
                <a:latin typeface="SUIT" pitchFamily="2" charset="-127"/>
                <a:ea typeface="SUIT" pitchFamily="2" charset="-127"/>
                <a:cs typeface="연제오방맛길체"/>
              </a:rPr>
              <a:t>스스로 기대되는 프로젝트</a:t>
            </a:r>
            <a:r>
              <a:rPr lang="ko-KR" altLang="en-US" sz="9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였습니다.</a:t>
            </a:r>
          </a:p>
        </p:txBody>
      </p:sp>
      <p:sp>
        <p:nvSpPr>
          <p:cNvPr id="153" name="TextBox 3"/>
          <p:cNvSpPr txBox="1"/>
          <p:nvPr/>
        </p:nvSpPr>
        <p:spPr>
          <a:xfrm>
            <a:off x="2958615" y="2122143"/>
            <a:ext cx="1518789" cy="29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b="0" spc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김기준 </a:t>
            </a:r>
          </a:p>
        </p:txBody>
      </p:sp>
      <p:cxnSp>
        <p:nvCxnSpPr>
          <p:cNvPr id="154" name="직선 연결선 8"/>
          <p:cNvCxnSpPr/>
          <p:nvPr/>
        </p:nvCxnSpPr>
        <p:spPr>
          <a:xfrm>
            <a:off x="3045885" y="2423267"/>
            <a:ext cx="13908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"/>
          <p:cNvSpPr/>
          <p:nvPr/>
        </p:nvSpPr>
        <p:spPr>
          <a:xfrm>
            <a:off x="5040275" y="1556807"/>
            <a:ext cx="1960843" cy="530119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17500" dir="18900000" sy="20000" kx="-600000" algn="bl" rotWithShape="0">
              <a:srgbClr val="000000">
                <a:alpha val="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157" name="TextBox 3"/>
          <p:cNvSpPr txBox="1"/>
          <p:nvPr/>
        </p:nvSpPr>
        <p:spPr>
          <a:xfrm>
            <a:off x="5246415" y="1899897"/>
            <a:ext cx="1518788" cy="29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b="0" spc="-30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팀원</a:t>
            </a:r>
            <a:r>
              <a:rPr lang="ko-KR" altLang="en-US" b="0" spc="-300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</a:p>
        </p:txBody>
      </p:sp>
      <p:sp>
        <p:nvSpPr>
          <p:cNvPr id="159" name="TextBox 3"/>
          <p:cNvSpPr txBox="1"/>
          <p:nvPr/>
        </p:nvSpPr>
        <p:spPr>
          <a:xfrm>
            <a:off x="5246413" y="2528528"/>
            <a:ext cx="1518788" cy="75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기본기가 부족하여 </a:t>
            </a:r>
            <a:r>
              <a:rPr lang="ko-KR" altLang="en-US" sz="90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크롤링</a:t>
            </a:r>
            <a:r>
              <a:rPr lang="en-US" altLang="ko-KR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, </a:t>
            </a: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시각화 등 코드 만드는데 어려움이 많았지만 팀원들의 도움을 많이 받아서 조금 더 </a:t>
            </a:r>
            <a:r>
              <a:rPr lang="ko-KR" altLang="en-US" sz="900" b="1" spc="-70" dirty="0">
                <a:solidFill>
                  <a:srgbClr val="FE7418"/>
                </a:solidFill>
                <a:latin typeface="SUIT" pitchFamily="2" charset="-127"/>
                <a:ea typeface="SUIT" pitchFamily="2" charset="-127"/>
                <a:cs typeface="연제오방맛길체"/>
              </a:rPr>
              <a:t>배우는 계기가 </a:t>
            </a:r>
            <a:r>
              <a:rPr lang="ko-KR" altLang="en-US" sz="900" b="1" spc="-70" dirty="0" smtClean="0">
                <a:solidFill>
                  <a:srgbClr val="FE7418"/>
                </a:solidFill>
                <a:latin typeface="SUIT" pitchFamily="2" charset="-127"/>
                <a:ea typeface="SUIT" pitchFamily="2" charset="-127"/>
                <a:cs typeface="연제오방맛길체"/>
              </a:rPr>
              <a:t>되었습니다</a:t>
            </a:r>
            <a:r>
              <a:rPr lang="en-US" altLang="ko-KR" sz="900" b="1" spc="-70" dirty="0" smtClean="0">
                <a:solidFill>
                  <a:srgbClr val="FE7418"/>
                </a:solidFill>
                <a:latin typeface="SUIT" pitchFamily="2" charset="-127"/>
                <a:ea typeface="SUIT" pitchFamily="2" charset="-127"/>
                <a:cs typeface="연제오방맛길체"/>
              </a:rPr>
              <a:t>.</a:t>
            </a:r>
            <a:endParaRPr lang="ko-KR" altLang="en-US" sz="900" b="1" spc="-70" dirty="0">
              <a:solidFill>
                <a:srgbClr val="FE7418"/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</p:txBody>
      </p:sp>
      <p:sp>
        <p:nvSpPr>
          <p:cNvPr id="160" name="TextBox 3"/>
          <p:cNvSpPr txBox="1"/>
          <p:nvPr/>
        </p:nvSpPr>
        <p:spPr>
          <a:xfrm>
            <a:off x="5246416" y="2122141"/>
            <a:ext cx="1518788" cy="290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b="0" spc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김현구 </a:t>
            </a:r>
          </a:p>
        </p:txBody>
      </p:sp>
      <p:cxnSp>
        <p:nvCxnSpPr>
          <p:cNvPr id="161" name="직선 연결선 8"/>
          <p:cNvCxnSpPr/>
          <p:nvPr/>
        </p:nvCxnSpPr>
        <p:spPr>
          <a:xfrm>
            <a:off x="5333684" y="2423267"/>
            <a:ext cx="13908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"/>
          <p:cNvSpPr/>
          <p:nvPr/>
        </p:nvSpPr>
        <p:spPr>
          <a:xfrm>
            <a:off x="7328074" y="1556807"/>
            <a:ext cx="1960843" cy="530119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17500" dir="18900000" sy="20000" kx="-600000" algn="bl" rotWithShape="0">
              <a:srgbClr val="000000">
                <a:alpha val="5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164" name="TextBox 3"/>
          <p:cNvSpPr txBox="1"/>
          <p:nvPr/>
        </p:nvSpPr>
        <p:spPr>
          <a:xfrm>
            <a:off x="7534100" y="1899871"/>
            <a:ext cx="1518789" cy="29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b="0" spc="-30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팀원</a:t>
            </a:r>
            <a:endParaRPr lang="ko-KR" altLang="en-US" b="0" spc="-300">
              <a:solidFill>
                <a:schemeClr val="tx1">
                  <a:lumMod val="10000"/>
                  <a:lumOff val="9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66" name="TextBox 3"/>
          <p:cNvSpPr txBox="1"/>
          <p:nvPr/>
        </p:nvSpPr>
        <p:spPr>
          <a:xfrm>
            <a:off x="7534088" y="2528531"/>
            <a:ext cx="1518789" cy="2197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데이터를 처리하는 과정</a:t>
            </a:r>
            <a:r>
              <a:rPr lang="en-US" altLang="ko-KR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, </a:t>
            </a: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방법</a:t>
            </a:r>
            <a:r>
              <a:rPr lang="en-US" altLang="ko-KR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, </a:t>
            </a: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목적</a:t>
            </a:r>
            <a:r>
              <a:rPr lang="en-US" altLang="ko-KR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, </a:t>
            </a: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결과물에 대해 잘 몰랐기에 이미지조차 못 그리고 </a:t>
            </a:r>
            <a:r>
              <a:rPr lang="ko-KR" altLang="en-US" sz="900" spc="-7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있었습니다</a:t>
            </a:r>
            <a:r>
              <a:rPr lang="en-US" altLang="ko-KR" sz="900" spc="-7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.</a:t>
            </a: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90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spc="-7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이렇게 </a:t>
            </a: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프로젝트 진행하며 </a:t>
            </a:r>
            <a:r>
              <a:rPr lang="ko-KR" altLang="en-US" sz="900" b="1" spc="-70" dirty="0">
                <a:solidFill>
                  <a:srgbClr val="FE7418"/>
                </a:solidFill>
                <a:latin typeface="SUIT" pitchFamily="2" charset="-127"/>
                <a:ea typeface="SUIT" pitchFamily="2" charset="-127"/>
                <a:cs typeface="연제오방맛길체"/>
              </a:rPr>
              <a:t>직접 진행해보니 감을 잘 익힐 수  </a:t>
            </a:r>
            <a:r>
              <a:rPr lang="ko-KR" altLang="en-US" sz="900" b="1" spc="-70" dirty="0" smtClean="0">
                <a:solidFill>
                  <a:srgbClr val="FE7418"/>
                </a:solidFill>
                <a:latin typeface="SUIT" pitchFamily="2" charset="-127"/>
                <a:ea typeface="SUIT" pitchFamily="2" charset="-127"/>
                <a:cs typeface="연제오방맛길체"/>
              </a:rPr>
              <a:t>있는 좋은 기회</a:t>
            </a:r>
            <a:r>
              <a:rPr lang="ko-KR" altLang="en-US" sz="900" spc="-7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였습니다</a:t>
            </a:r>
            <a:r>
              <a:rPr lang="en-US" altLang="ko-KR" sz="900" spc="-7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.</a:t>
            </a: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900" spc="-7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spc="-7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이전 </a:t>
            </a: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조 프로젝트는 공부에 크게 도움이 되지도 않았고 되는대로 </a:t>
            </a:r>
            <a:r>
              <a:rPr lang="ko-KR" altLang="en-US" sz="90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어거지로</a:t>
            </a: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하는 </a:t>
            </a:r>
            <a:r>
              <a:rPr lang="ko-KR" altLang="en-US" sz="900" spc="-7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느낌이였습니다</a:t>
            </a:r>
            <a:r>
              <a:rPr lang="en-US" altLang="ko-KR" sz="900" spc="-7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.</a:t>
            </a: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900" spc="-70" dirty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900" spc="-7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이번 </a:t>
            </a: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프로젝트는 공부도 잘 되었고</a:t>
            </a:r>
            <a:r>
              <a:rPr lang="en-US" altLang="ko-KR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, </a:t>
            </a: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아쉽게도 </a:t>
            </a:r>
            <a:r>
              <a:rPr lang="ko-KR" altLang="en-US" sz="900" spc="-70" dirty="0" err="1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판다스</a:t>
            </a:r>
            <a:r>
              <a:rPr lang="ko-KR" altLang="en-US" sz="90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기초를 잘 알지 못했으나 </a:t>
            </a:r>
            <a:r>
              <a:rPr lang="ko-KR" altLang="en-US" sz="900" b="1" spc="-70" dirty="0">
                <a:solidFill>
                  <a:srgbClr val="FE7418"/>
                </a:solidFill>
                <a:latin typeface="SUIT" pitchFamily="2" charset="-127"/>
                <a:ea typeface="SUIT" pitchFamily="2" charset="-127"/>
                <a:cs typeface="연제오방맛길체"/>
              </a:rPr>
              <a:t>실무</a:t>
            </a:r>
            <a:r>
              <a:rPr lang="en-US" altLang="ko-KR" sz="900" b="1" spc="-70" dirty="0">
                <a:solidFill>
                  <a:srgbClr val="FE7418"/>
                </a:solidFill>
                <a:latin typeface="SUIT" pitchFamily="2" charset="-127"/>
                <a:ea typeface="SUIT" pitchFamily="2" charset="-127"/>
                <a:cs typeface="연제오방맛길체"/>
              </a:rPr>
              <a:t>, </a:t>
            </a:r>
            <a:r>
              <a:rPr lang="ko-KR" altLang="en-US" sz="900" b="1" spc="-70" dirty="0">
                <a:solidFill>
                  <a:srgbClr val="FE7418"/>
                </a:solidFill>
                <a:latin typeface="SUIT" pitchFamily="2" charset="-127"/>
                <a:ea typeface="SUIT" pitchFamily="2" charset="-127"/>
                <a:cs typeface="연제오방맛길체"/>
              </a:rPr>
              <a:t>협업의 느낌을 조금 익힐 수 </a:t>
            </a:r>
            <a:r>
              <a:rPr lang="ko-KR" altLang="en-US" sz="900" b="1" spc="-70" dirty="0" smtClean="0">
                <a:solidFill>
                  <a:srgbClr val="FE7418"/>
                </a:solidFill>
                <a:latin typeface="SUIT" pitchFamily="2" charset="-127"/>
                <a:ea typeface="SUIT" pitchFamily="2" charset="-127"/>
                <a:cs typeface="연제오방맛길체"/>
              </a:rPr>
              <a:t>있었습니다</a:t>
            </a:r>
            <a:r>
              <a:rPr lang="en-US" altLang="ko-KR" sz="900" b="1" spc="-70" dirty="0" smtClean="0">
                <a:solidFill>
                  <a:srgbClr val="FE7418"/>
                </a:solidFill>
                <a:latin typeface="SUIT" pitchFamily="2" charset="-127"/>
                <a:ea typeface="SUIT" pitchFamily="2" charset="-127"/>
                <a:cs typeface="연제오방맛길체"/>
              </a:rPr>
              <a:t>.</a:t>
            </a:r>
            <a:endParaRPr lang="ko-KR" altLang="en-US" sz="900" b="1" spc="-70" dirty="0">
              <a:solidFill>
                <a:srgbClr val="FE7418"/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</p:txBody>
      </p:sp>
      <p:sp>
        <p:nvSpPr>
          <p:cNvPr id="167" name="TextBox 3"/>
          <p:cNvSpPr txBox="1"/>
          <p:nvPr/>
        </p:nvSpPr>
        <p:spPr>
          <a:xfrm>
            <a:off x="7534103" y="2122141"/>
            <a:ext cx="1518789" cy="290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b="0" spc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문창주 </a:t>
            </a:r>
          </a:p>
        </p:txBody>
      </p:sp>
      <p:cxnSp>
        <p:nvCxnSpPr>
          <p:cNvPr id="168" name="직선 연결선 8"/>
          <p:cNvCxnSpPr/>
          <p:nvPr/>
        </p:nvCxnSpPr>
        <p:spPr>
          <a:xfrm>
            <a:off x="7621483" y="2423267"/>
            <a:ext cx="139081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0483" y="2103095"/>
            <a:ext cx="4917356" cy="265180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70000"/>
              </a:lnSpc>
              <a:defRPr lang="ko-KR" altLang="en-US"/>
            </a:pPr>
            <a:r>
              <a:rPr lang="ko-KR" altLang="en-US" sz="12000" b="0" spc="-600" dirty="0" err="1">
                <a:solidFill>
                  <a:srgbClr val="FA8317"/>
                </a:solidFill>
                <a:latin typeface="태나다체 "/>
                <a:ea typeface="태나다체 "/>
                <a:cs typeface="연제오방맛길체"/>
              </a:rPr>
              <a:t>감사</a:t>
            </a:r>
            <a:r>
              <a:rPr lang="ko-KR" altLang="en-US" sz="12000" b="0" spc="-600" dirty="0" err="1">
                <a:solidFill>
                  <a:srgbClr val="F8F8F8"/>
                </a:solidFill>
                <a:latin typeface="태나다체 "/>
                <a:ea typeface="태나다체 "/>
                <a:cs typeface="연제오방맛길체"/>
              </a:rPr>
              <a:t>ㅁ</a:t>
            </a:r>
            <a:endParaRPr lang="ko-KR" altLang="en-US" sz="12000" b="0" spc="-600" dirty="0">
              <a:solidFill>
                <a:srgbClr val="FA8317"/>
              </a:solidFill>
              <a:latin typeface="태나다체 "/>
              <a:ea typeface="태나다체 "/>
              <a:cs typeface="연제오방맛길체"/>
            </a:endParaRPr>
          </a:p>
          <a:p>
            <a:pPr algn="ctr">
              <a:lnSpc>
                <a:spcPct val="70000"/>
              </a:lnSpc>
              <a:defRPr lang="ko-KR" altLang="en-US"/>
            </a:pPr>
            <a:r>
              <a:rPr lang="ko-KR" altLang="en-US" sz="12000" b="0" spc="-600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"/>
          <p:cNvSpPr/>
          <p:nvPr/>
        </p:nvSpPr>
        <p:spPr>
          <a:xfrm rot="16200000">
            <a:off x="5065244" y="-5065245"/>
            <a:ext cx="2061511" cy="12192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64677" y="2924045"/>
            <a:ext cx="1963600" cy="2491152"/>
            <a:chOff x="883777" y="1855182"/>
            <a:chExt cx="2950476" cy="3743169"/>
          </a:xfrm>
        </p:grpSpPr>
        <p:sp>
          <p:nvSpPr>
            <p:cNvPr id="2" name="직사각형 1"/>
            <p:cNvSpPr/>
            <p:nvPr/>
          </p:nvSpPr>
          <p:spPr>
            <a:xfrm>
              <a:off x="883777" y="1855182"/>
              <a:ext cx="2946334" cy="37018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317500" dir="18900000" sy="20000" kx="-600000" algn="bl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193524" y="2370707"/>
              <a:ext cx="2282107" cy="4264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-30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팀장</a:t>
              </a:r>
              <a:r>
                <a:rPr lang="ko-KR" altLang="en-US" b="0" spc="-300">
                  <a:solidFill>
                    <a:schemeClr val="tx1">
                      <a:lumMod val="10000"/>
                      <a:lumOff val="9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 </a:t>
              </a:r>
            </a:p>
          </p:txBody>
        </p:sp>
        <p:sp>
          <p:nvSpPr>
            <p:cNvPr id="12" name="직사각형 1"/>
            <p:cNvSpPr/>
            <p:nvPr/>
          </p:nvSpPr>
          <p:spPr>
            <a:xfrm>
              <a:off x="889453" y="5578734"/>
              <a:ext cx="2944800" cy="19617"/>
            </a:xfrm>
            <a:prstGeom prst="rect">
              <a:avLst/>
            </a:prstGeom>
            <a:solidFill>
              <a:srgbClr val="FA8317"/>
            </a:solidFill>
            <a:ln>
              <a:noFill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67" name="TextBox 3"/>
            <p:cNvSpPr txBox="1"/>
            <p:nvPr/>
          </p:nvSpPr>
          <p:spPr>
            <a:xfrm>
              <a:off x="1193521" y="3315187"/>
              <a:ext cx="2282108" cy="123708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주제 아이디어 구상</a:t>
              </a: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 err="1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착한가격업소</a:t>
              </a: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 </a:t>
              </a:r>
              <a:r>
                <a:rPr lang="ko-KR" altLang="en-US" sz="1000" b="0" spc="-70" dirty="0" err="1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크롤링</a:t>
              </a:r>
              <a:endParaRPr lang="ko-KR" altLang="en-US" sz="10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네이버 </a:t>
              </a:r>
              <a:r>
                <a:rPr lang="ko-KR" altLang="en-US" sz="1000" b="0" spc="-70" dirty="0" err="1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별점</a:t>
              </a: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 </a:t>
              </a:r>
              <a:r>
                <a:rPr lang="ko-KR" altLang="en-US" sz="1000" b="0" spc="-70" dirty="0" err="1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크롤링</a:t>
              </a:r>
              <a:endParaRPr lang="ko-KR" altLang="en-US" sz="10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데이터 병합</a:t>
              </a: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시각화</a:t>
              </a:r>
              <a:endParaRPr lang="en-US" altLang="ko-KR" sz="10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  <p:sp>
          <p:nvSpPr>
            <p:cNvPr id="68" name="TextBox 3"/>
            <p:cNvSpPr txBox="1"/>
            <p:nvPr/>
          </p:nvSpPr>
          <p:spPr>
            <a:xfrm>
              <a:off x="1193524" y="2704652"/>
              <a:ext cx="2282107" cy="435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0">
                  <a:solidFill>
                    <a:schemeClr val="tx1">
                      <a:lumMod val="40000"/>
                      <a:lumOff val="6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김동희 </a:t>
              </a:r>
            </a:p>
          </p:txBody>
        </p:sp>
        <p:cxnSp>
          <p:nvCxnSpPr>
            <p:cNvPr id="70" name="직선 연결선 8"/>
            <p:cNvCxnSpPr/>
            <p:nvPr/>
          </p:nvCxnSpPr>
          <p:spPr>
            <a:xfrm>
              <a:off x="1324649" y="3157112"/>
              <a:ext cx="208982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3"/>
          <p:cNvSpPr txBox="1"/>
          <p:nvPr/>
        </p:nvSpPr>
        <p:spPr>
          <a:xfrm>
            <a:off x="363102" y="528301"/>
            <a:ext cx="4917356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팀원구성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담당작업</a:t>
            </a:r>
          </a:p>
        </p:txBody>
      </p:sp>
      <p:cxnSp>
        <p:nvCxnSpPr>
          <p:cNvPr id="66" name="직선 연결선 8"/>
          <p:cNvCxnSpPr/>
          <p:nvPr/>
        </p:nvCxnSpPr>
        <p:spPr>
          <a:xfrm>
            <a:off x="461911" y="6319904"/>
            <a:ext cx="1126817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9615873" y="2924045"/>
            <a:ext cx="1963600" cy="2491152"/>
            <a:chOff x="883777" y="1855182"/>
            <a:chExt cx="2950476" cy="3743169"/>
          </a:xfrm>
        </p:grpSpPr>
        <p:sp>
          <p:nvSpPr>
            <p:cNvPr id="120" name="직사각형 1"/>
            <p:cNvSpPr/>
            <p:nvPr/>
          </p:nvSpPr>
          <p:spPr>
            <a:xfrm>
              <a:off x="883777" y="1855182"/>
              <a:ext cx="2946334" cy="37018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317500" dir="18900000" sy="20000" kx="-600000" algn="bl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121" name="TextBox 3"/>
            <p:cNvSpPr txBox="1"/>
            <p:nvPr/>
          </p:nvSpPr>
          <p:spPr>
            <a:xfrm>
              <a:off x="1193460" y="2370552"/>
              <a:ext cx="2282111" cy="433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-30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팀원</a:t>
              </a:r>
              <a:endParaRPr lang="ko-KR" altLang="en-US" b="0" spc="-300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endParaRPr>
            </a:p>
          </p:txBody>
        </p:sp>
        <p:sp>
          <p:nvSpPr>
            <p:cNvPr id="123" name="직사각형 1"/>
            <p:cNvSpPr/>
            <p:nvPr/>
          </p:nvSpPr>
          <p:spPr>
            <a:xfrm>
              <a:off x="889453" y="5578734"/>
              <a:ext cx="2944800" cy="19617"/>
            </a:xfrm>
            <a:prstGeom prst="rect">
              <a:avLst/>
            </a:prstGeom>
            <a:solidFill>
              <a:srgbClr val="FA8317"/>
            </a:solidFill>
            <a:ln>
              <a:noFill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124" name="TextBox 3"/>
            <p:cNvSpPr txBox="1"/>
            <p:nvPr/>
          </p:nvSpPr>
          <p:spPr>
            <a:xfrm>
              <a:off x="1193518" y="3315289"/>
              <a:ext cx="2282108" cy="123708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defTabSz="871876"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주제 아이디어 구상 </a:t>
              </a:r>
            </a:p>
            <a:p>
              <a:pPr defTabSz="871876">
                <a:lnSpc>
                  <a:spcPct val="95000"/>
                </a:lnSpc>
                <a:defRPr lang="ko-KR" altLang="en-US"/>
              </a:pPr>
              <a:r>
                <a:rPr kumimoji="0" lang="ko-KR" altLang="en-US" sz="1000" b="0" i="0" u="none" strike="noStrike" kern="1200" cap="none" spc="-70" normalizeH="0" dirty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다음 </a:t>
              </a:r>
              <a:r>
                <a:rPr kumimoji="0" lang="ko-KR" altLang="en-US" sz="1000" b="0" i="0" u="none" strike="noStrike" kern="1200" cap="none" spc="-70" normalizeH="0" dirty="0" err="1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별점</a:t>
              </a:r>
              <a:r>
                <a:rPr kumimoji="0" lang="ko-KR" altLang="en-US" sz="1000" b="0" i="0" u="none" strike="noStrike" kern="1200" cap="none" spc="-70" normalizeH="0" dirty="0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 </a:t>
              </a:r>
              <a:r>
                <a:rPr kumimoji="0" lang="ko-KR" altLang="en-US" sz="1000" b="0" i="0" u="none" strike="noStrike" kern="1200" cap="none" spc="-70" normalizeH="0" dirty="0" err="1">
                  <a:solidFill>
                    <a:srgbClr val="4D4D4D"/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크롤링</a:t>
              </a:r>
              <a:endParaRPr kumimoji="0" lang="ko-KR" altLang="en-US" sz="1000" b="0" i="0" u="none" strike="noStrike" kern="1200" cap="none" spc="-70" normalizeH="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가격 정보 </a:t>
              </a:r>
              <a:r>
                <a:rPr lang="ko-KR" altLang="en-US" sz="1000" b="0" spc="-70" dirty="0" err="1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크롤링</a:t>
              </a:r>
              <a:endParaRPr lang="ko-KR" altLang="en-US" sz="10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데이터 전처리</a:t>
              </a: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시각화</a:t>
              </a:r>
            </a:p>
          </p:txBody>
        </p:sp>
        <p:sp>
          <p:nvSpPr>
            <p:cNvPr id="125" name="TextBox 3"/>
            <p:cNvSpPr txBox="1"/>
            <p:nvPr/>
          </p:nvSpPr>
          <p:spPr>
            <a:xfrm>
              <a:off x="1193454" y="2704650"/>
              <a:ext cx="2282111" cy="435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0">
                  <a:solidFill>
                    <a:schemeClr val="tx1">
                      <a:lumMod val="40000"/>
                      <a:lumOff val="6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신지수 </a:t>
              </a:r>
            </a:p>
          </p:txBody>
        </p:sp>
        <p:cxnSp>
          <p:nvCxnSpPr>
            <p:cNvPr id="126" name="직선 연결선 8"/>
            <p:cNvCxnSpPr/>
            <p:nvPr/>
          </p:nvCxnSpPr>
          <p:spPr>
            <a:xfrm>
              <a:off x="1324649" y="3157112"/>
              <a:ext cx="208982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/>
          <p:cNvGrpSpPr/>
          <p:nvPr/>
        </p:nvGrpSpPr>
        <p:grpSpPr>
          <a:xfrm>
            <a:off x="2752476" y="2924045"/>
            <a:ext cx="1963600" cy="2491152"/>
            <a:chOff x="883777" y="1855182"/>
            <a:chExt cx="2950476" cy="3743169"/>
          </a:xfrm>
        </p:grpSpPr>
        <p:sp>
          <p:nvSpPr>
            <p:cNvPr id="149" name="직사각형 1"/>
            <p:cNvSpPr/>
            <p:nvPr/>
          </p:nvSpPr>
          <p:spPr>
            <a:xfrm>
              <a:off x="883777" y="1855182"/>
              <a:ext cx="2946334" cy="37018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317500" dir="18900000" sy="20000" kx="-600000" algn="bl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150" name="TextBox 3"/>
            <p:cNvSpPr txBox="1"/>
            <p:nvPr/>
          </p:nvSpPr>
          <p:spPr>
            <a:xfrm>
              <a:off x="1193519" y="2370701"/>
              <a:ext cx="2282108" cy="435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-30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팀원</a:t>
              </a:r>
              <a:r>
                <a:rPr lang="ko-KR" altLang="en-US" b="0" spc="-300">
                  <a:solidFill>
                    <a:schemeClr val="tx1">
                      <a:lumMod val="10000"/>
                      <a:lumOff val="9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 </a:t>
              </a:r>
            </a:p>
          </p:txBody>
        </p:sp>
        <p:sp>
          <p:nvSpPr>
            <p:cNvPr id="151" name="직사각형 1"/>
            <p:cNvSpPr/>
            <p:nvPr/>
          </p:nvSpPr>
          <p:spPr>
            <a:xfrm>
              <a:off x="889453" y="5578734"/>
              <a:ext cx="2944800" cy="19617"/>
            </a:xfrm>
            <a:prstGeom prst="rect">
              <a:avLst/>
            </a:prstGeom>
            <a:solidFill>
              <a:srgbClr val="FA8317"/>
            </a:solidFill>
            <a:ln>
              <a:noFill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152" name="TextBox 3"/>
            <p:cNvSpPr txBox="1"/>
            <p:nvPr/>
          </p:nvSpPr>
          <p:spPr>
            <a:xfrm>
              <a:off x="1193509" y="3315283"/>
              <a:ext cx="2282111" cy="101741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주제 아이디어 구상 </a:t>
              </a: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다음 </a:t>
              </a:r>
              <a:r>
                <a:rPr lang="ko-KR" altLang="en-US" sz="1000" b="0" spc="-70" dirty="0" err="1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별점</a:t>
              </a: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 </a:t>
              </a:r>
              <a:r>
                <a:rPr lang="ko-KR" altLang="en-US" sz="1000" b="0" spc="-70" dirty="0" err="1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크롤링</a:t>
              </a:r>
              <a:endParaRPr lang="ko-KR" altLang="en-US" sz="10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데이터 병합</a:t>
              </a: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시각화</a:t>
              </a:r>
            </a:p>
          </p:txBody>
        </p:sp>
        <p:sp>
          <p:nvSpPr>
            <p:cNvPr id="153" name="TextBox 3"/>
            <p:cNvSpPr txBox="1"/>
            <p:nvPr/>
          </p:nvSpPr>
          <p:spPr>
            <a:xfrm>
              <a:off x="1193522" y="2704652"/>
              <a:ext cx="2282108" cy="435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0">
                  <a:solidFill>
                    <a:schemeClr val="tx1">
                      <a:lumMod val="40000"/>
                      <a:lumOff val="6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김기준 </a:t>
              </a:r>
            </a:p>
          </p:txBody>
        </p:sp>
        <p:cxnSp>
          <p:nvCxnSpPr>
            <p:cNvPr id="154" name="직선 연결선 8"/>
            <p:cNvCxnSpPr/>
            <p:nvPr/>
          </p:nvCxnSpPr>
          <p:spPr>
            <a:xfrm>
              <a:off x="1324649" y="3157112"/>
              <a:ext cx="208982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그룹 154"/>
          <p:cNvGrpSpPr/>
          <p:nvPr/>
        </p:nvGrpSpPr>
        <p:grpSpPr>
          <a:xfrm>
            <a:off x="5040275" y="2924045"/>
            <a:ext cx="1963600" cy="2491152"/>
            <a:chOff x="883777" y="1855182"/>
            <a:chExt cx="2950476" cy="3743169"/>
          </a:xfrm>
        </p:grpSpPr>
        <p:sp>
          <p:nvSpPr>
            <p:cNvPr id="156" name="직사각형 1"/>
            <p:cNvSpPr/>
            <p:nvPr/>
          </p:nvSpPr>
          <p:spPr>
            <a:xfrm>
              <a:off x="883777" y="1855182"/>
              <a:ext cx="2946334" cy="37018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317500" dir="18900000" sy="20000" kx="-600000" algn="bl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157" name="TextBox 3"/>
            <p:cNvSpPr txBox="1"/>
            <p:nvPr/>
          </p:nvSpPr>
          <p:spPr>
            <a:xfrm>
              <a:off x="1193520" y="2370704"/>
              <a:ext cx="2282108" cy="435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-30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팀원</a:t>
              </a:r>
              <a:r>
                <a:rPr lang="ko-KR" altLang="en-US" b="0" spc="-300">
                  <a:solidFill>
                    <a:schemeClr val="tx1">
                      <a:lumMod val="10000"/>
                      <a:lumOff val="9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 </a:t>
              </a:r>
            </a:p>
          </p:txBody>
        </p:sp>
        <p:sp>
          <p:nvSpPr>
            <p:cNvPr id="158" name="직사각형 1"/>
            <p:cNvSpPr/>
            <p:nvPr/>
          </p:nvSpPr>
          <p:spPr>
            <a:xfrm>
              <a:off x="889453" y="5578734"/>
              <a:ext cx="2944800" cy="19617"/>
            </a:xfrm>
            <a:prstGeom prst="rect">
              <a:avLst/>
            </a:prstGeom>
            <a:solidFill>
              <a:srgbClr val="FA8317"/>
            </a:solidFill>
            <a:ln>
              <a:noFill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159" name="TextBox 3"/>
            <p:cNvSpPr txBox="1"/>
            <p:nvPr/>
          </p:nvSpPr>
          <p:spPr>
            <a:xfrm>
              <a:off x="1193517" y="3315274"/>
              <a:ext cx="2282108" cy="101741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주제 아이디어 구상 </a:t>
              </a: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데이터 전처리</a:t>
              </a: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시각화</a:t>
              </a:r>
            </a:p>
            <a:p>
              <a:pPr>
                <a:lnSpc>
                  <a:spcPct val="95000"/>
                </a:lnSpc>
                <a:defRPr lang="ko-KR" altLang="en-US"/>
              </a:pPr>
              <a:endParaRPr lang="ko-KR" altLang="en-US" sz="10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  <p:sp>
          <p:nvSpPr>
            <p:cNvPr id="160" name="TextBox 3"/>
            <p:cNvSpPr txBox="1"/>
            <p:nvPr/>
          </p:nvSpPr>
          <p:spPr>
            <a:xfrm>
              <a:off x="1193521" y="2704649"/>
              <a:ext cx="2282108" cy="435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0">
                  <a:solidFill>
                    <a:schemeClr val="tx1">
                      <a:lumMod val="40000"/>
                      <a:lumOff val="6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김현구 </a:t>
              </a:r>
            </a:p>
          </p:txBody>
        </p:sp>
        <p:cxnSp>
          <p:nvCxnSpPr>
            <p:cNvPr id="161" name="직선 연결선 8"/>
            <p:cNvCxnSpPr/>
            <p:nvPr/>
          </p:nvCxnSpPr>
          <p:spPr>
            <a:xfrm>
              <a:off x="1324649" y="3157112"/>
              <a:ext cx="208982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그룹 161"/>
          <p:cNvGrpSpPr/>
          <p:nvPr/>
        </p:nvGrpSpPr>
        <p:grpSpPr>
          <a:xfrm>
            <a:off x="7328074" y="2924045"/>
            <a:ext cx="1963600" cy="2491152"/>
            <a:chOff x="883777" y="1855182"/>
            <a:chExt cx="2950476" cy="3743169"/>
          </a:xfrm>
        </p:grpSpPr>
        <p:sp>
          <p:nvSpPr>
            <p:cNvPr id="163" name="직사각형 1"/>
            <p:cNvSpPr/>
            <p:nvPr/>
          </p:nvSpPr>
          <p:spPr>
            <a:xfrm>
              <a:off x="883777" y="1855182"/>
              <a:ext cx="2946334" cy="370185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ffectLst>
              <a:outerShdw blurRad="317500" dir="18900000" sy="20000" kx="-600000" algn="bl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164" name="TextBox 3"/>
            <p:cNvSpPr txBox="1"/>
            <p:nvPr/>
          </p:nvSpPr>
          <p:spPr>
            <a:xfrm>
              <a:off x="1193349" y="2370665"/>
              <a:ext cx="2282111" cy="435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-300">
                  <a:solidFill>
                    <a:srgbClr val="FBA019"/>
                  </a:solidFill>
                  <a:latin typeface="태나다체 "/>
                  <a:ea typeface="태나다체 "/>
                  <a:cs typeface="연제오방맛길체"/>
                </a:rPr>
                <a:t>팀원</a:t>
              </a:r>
              <a:endParaRPr lang="ko-KR" altLang="en-US" b="0" spc="-300">
                <a:solidFill>
                  <a:schemeClr val="tx1">
                    <a:lumMod val="10000"/>
                    <a:lumOff val="90000"/>
                  </a:schemeClr>
                </a:solidFill>
                <a:latin typeface="태나다체 "/>
                <a:ea typeface="태나다체 "/>
                <a:cs typeface="연제오방맛길체"/>
              </a:endParaRPr>
            </a:p>
          </p:txBody>
        </p:sp>
        <p:sp>
          <p:nvSpPr>
            <p:cNvPr id="165" name="직사각형 1"/>
            <p:cNvSpPr/>
            <p:nvPr/>
          </p:nvSpPr>
          <p:spPr>
            <a:xfrm>
              <a:off x="889453" y="5578734"/>
              <a:ext cx="2944800" cy="19617"/>
            </a:xfrm>
            <a:prstGeom prst="rect">
              <a:avLst/>
            </a:prstGeom>
            <a:solidFill>
              <a:srgbClr val="FA8317"/>
            </a:solidFill>
            <a:ln>
              <a:noFill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solidFill>
                  <a:srgbClr val="FBA019"/>
                </a:solidFill>
              </a:endParaRPr>
            </a:p>
          </p:txBody>
        </p:sp>
        <p:sp>
          <p:nvSpPr>
            <p:cNvPr id="166" name="TextBox 3"/>
            <p:cNvSpPr txBox="1"/>
            <p:nvPr/>
          </p:nvSpPr>
          <p:spPr>
            <a:xfrm>
              <a:off x="1193331" y="3315280"/>
              <a:ext cx="2282111" cy="123708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주제 아이디어 구상 </a:t>
              </a: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위도 경도 </a:t>
              </a:r>
              <a:r>
                <a:rPr lang="ko-KR" altLang="en-US" sz="1000" b="0" spc="-70" dirty="0" err="1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크롤링</a:t>
              </a:r>
              <a:endParaRPr lang="ko-KR" altLang="en-US" sz="10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데이터 전처리</a:t>
              </a:r>
            </a:p>
            <a:p>
              <a:pPr>
                <a:lnSpc>
                  <a:spcPct val="95000"/>
                </a:lnSpc>
                <a:defRPr lang="ko-KR" altLang="en-US"/>
              </a:pPr>
              <a:r>
                <a:rPr lang="ko-KR" altLang="en-US" sz="1000" b="0" spc="-70" dirty="0">
                  <a:solidFill>
                    <a:schemeClr val="bg1">
                      <a:lumMod val="30000"/>
                    </a:schemeClr>
                  </a:solidFill>
                  <a:latin typeface="SUIT" pitchFamily="2" charset="-127"/>
                  <a:ea typeface="SUIT" pitchFamily="2" charset="-127"/>
                  <a:cs typeface="연제오방맛길체"/>
                </a:rPr>
                <a:t>시각화</a:t>
              </a:r>
            </a:p>
            <a:p>
              <a:pPr>
                <a:lnSpc>
                  <a:spcPct val="95000"/>
                </a:lnSpc>
                <a:defRPr lang="ko-KR" altLang="en-US"/>
              </a:pPr>
              <a:endParaRPr lang="ko-KR" altLang="en-US" sz="1000" b="0" spc="-7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endParaRPr>
            </a:p>
          </p:txBody>
        </p:sp>
        <p:sp>
          <p:nvSpPr>
            <p:cNvPr id="167" name="TextBox 3"/>
            <p:cNvSpPr txBox="1"/>
            <p:nvPr/>
          </p:nvSpPr>
          <p:spPr>
            <a:xfrm>
              <a:off x="1193353" y="2704647"/>
              <a:ext cx="2282111" cy="435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73000"/>
                </a:lnSpc>
                <a:defRPr lang="ko-KR" altLang="en-US"/>
              </a:pPr>
              <a:r>
                <a:rPr lang="ko-KR" altLang="en-US" b="0" spc="0">
                  <a:solidFill>
                    <a:schemeClr val="tx1">
                      <a:lumMod val="40000"/>
                      <a:lumOff val="60000"/>
                    </a:schemeClr>
                  </a:solidFill>
                  <a:latin typeface="태나다체 "/>
                  <a:ea typeface="태나다체 "/>
                  <a:cs typeface="연제오방맛길체"/>
                </a:rPr>
                <a:t>문창주 </a:t>
              </a:r>
            </a:p>
          </p:txBody>
        </p:sp>
        <p:cxnSp>
          <p:nvCxnSpPr>
            <p:cNvPr id="168" name="직선 연결선 8"/>
            <p:cNvCxnSpPr/>
            <p:nvPr/>
          </p:nvCxnSpPr>
          <p:spPr>
            <a:xfrm>
              <a:off x="1324649" y="3157112"/>
              <a:ext cx="2089825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3"/>
          <p:cNvSpPr txBox="1"/>
          <p:nvPr/>
        </p:nvSpPr>
        <p:spPr>
          <a:xfrm>
            <a:off x="2820749" y="1420569"/>
            <a:ext cx="8839431" cy="3847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r">
              <a:lnSpc>
                <a:spcPct val="95000"/>
              </a:lnSpc>
              <a:defRPr lang="ko-KR" altLang="en-US"/>
            </a:pPr>
            <a:r>
              <a:rPr lang="ko-KR" altLang="en-US" sz="1000" b="0" spc="3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전체과정을 모든 팀원들이 최대한 참가하여</a:t>
            </a:r>
          </a:p>
          <a:p>
            <a:pPr algn="r">
              <a:lnSpc>
                <a:spcPct val="95000"/>
              </a:lnSpc>
              <a:defRPr lang="ko-KR" altLang="en-US"/>
            </a:pPr>
            <a:r>
              <a:rPr lang="ko-KR" altLang="en-US" sz="1000" b="0" spc="30" dirty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전체 과정에 익숙해질 수 있도록 목표를 두고 진행</a:t>
            </a:r>
          </a:p>
        </p:txBody>
      </p:sp>
      <p:sp>
        <p:nvSpPr>
          <p:cNvPr id="228" name="TextBox 4"/>
          <p:cNvSpPr txBox="1"/>
          <p:nvPr/>
        </p:nvSpPr>
        <p:spPr>
          <a:xfrm>
            <a:off x="426935" y="2126957"/>
            <a:ext cx="1592689" cy="214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02 | 일정 및 팀원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"/>
          <p:cNvSpPr/>
          <p:nvPr/>
        </p:nvSpPr>
        <p:spPr>
          <a:xfrm rot="16200000">
            <a:off x="-598715" y="3394984"/>
            <a:ext cx="4007303" cy="188458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5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err="1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착한가격업소</a:t>
            </a: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 리스트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3"/>
          <p:cNvSpPr txBox="1"/>
          <p:nvPr/>
        </p:nvSpPr>
        <p:spPr>
          <a:xfrm>
            <a:off x="678980" y="2665623"/>
            <a:ext cx="1487353" cy="79406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95000"/>
              </a:lnSpc>
              <a:defRPr lang="ko-KR" altLang="en-US"/>
            </a:pPr>
            <a:r>
              <a:rPr lang="en-US" altLang="ko-KR" sz="800" spc="-70" dirty="0">
                <a:solidFill>
                  <a:srgbClr val="4D4D4D"/>
                </a:solidFill>
                <a:latin typeface="SUIT" pitchFamily="2" charset="-127"/>
                <a:ea typeface="SUIT" pitchFamily="2" charset="-127"/>
                <a:cs typeface="연제오방맛길체"/>
                <a:hlinkClick r:id="rId4"/>
              </a:rPr>
              <a:t>LINk1</a:t>
            </a:r>
            <a:endParaRPr lang="en-US" altLang="ko-KR" sz="800" spc="-70" dirty="0">
              <a:solidFill>
                <a:srgbClr val="4D4D4D"/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800" b="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b="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착한가격</a:t>
            </a: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업소 홈페이지 내</a:t>
            </a:r>
            <a:endParaRPr lang="en-US" altLang="ko-KR" sz="800" b="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등록된 업소 현황</a:t>
            </a: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  <a:p>
            <a:pPr>
              <a:lnSpc>
                <a:spcPct val="95000"/>
              </a:lnSpc>
              <a:defRPr lang="ko-KR" altLang="en-US"/>
            </a:pPr>
            <a:r>
              <a:rPr lang="ko-KR" altLang="en-US" sz="800" b="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셀레니움</a:t>
            </a:r>
            <a:r>
              <a:rPr lang="ko-KR" altLang="en-US" sz="800" b="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동적 </a:t>
            </a:r>
            <a:r>
              <a:rPr lang="ko-KR" altLang="en-US" sz="800" spc="30" dirty="0" err="1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크롤링</a:t>
            </a:r>
            <a:r>
              <a:rPr lang="ko-KR" altLang="en-US" sz="800" spc="30" dirty="0" smtClean="0">
                <a:solidFill>
                  <a:schemeClr val="bg1">
                    <a:lumMod val="30000"/>
                  </a:schemeClr>
                </a:solidFill>
                <a:latin typeface="SUIT" pitchFamily="2" charset="-127"/>
                <a:ea typeface="SUIT" pitchFamily="2" charset="-127"/>
                <a:cs typeface="연제오방맛길체"/>
              </a:rPr>
              <a:t> 진행</a:t>
            </a:r>
            <a:endParaRPr lang="en-US" altLang="ko-KR" sz="800" spc="30" dirty="0" smtClean="0">
              <a:solidFill>
                <a:schemeClr val="bg1">
                  <a:lumMod val="30000"/>
                </a:schemeClr>
              </a:solidFill>
              <a:latin typeface="SUIT" pitchFamily="2" charset="-127"/>
              <a:ea typeface="SUIT" pitchFamily="2" charset="-127"/>
              <a:cs typeface="연제오방맛길체"/>
            </a:endParaRPr>
          </a:p>
        </p:txBody>
      </p:sp>
      <p:sp>
        <p:nvSpPr>
          <p:cNvPr id="229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  <p:pic>
        <p:nvPicPr>
          <p:cNvPr id="2" name="BASIC_크롤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9795" y="1264855"/>
            <a:ext cx="8980256" cy="5051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"/>
          <p:cNvSpPr/>
          <p:nvPr/>
        </p:nvSpPr>
        <p:spPr>
          <a:xfrm rot="16200000">
            <a:off x="4794227" y="-699578"/>
            <a:ext cx="5051394" cy="898025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BA019"/>
              </a:solidFill>
            </a:endParaRPr>
          </a:p>
        </p:txBody>
      </p:sp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65" name="TextBox 4"/>
          <p:cNvSpPr txBox="1"/>
          <p:nvPr/>
        </p:nvSpPr>
        <p:spPr>
          <a:xfrm>
            <a:off x="4911852" y="6485324"/>
            <a:ext cx="2368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defRPr lang="ko-KR" altLang="en-US"/>
            </a:pPr>
            <a:r>
              <a:rPr lang="en-US" altLang="ko-KR" sz="1000" dirty="0">
                <a:solidFill>
                  <a:schemeClr val="bg2"/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P.</a:t>
            </a:r>
            <a:r>
              <a:rPr lang="ko-KR" altLang="en-US" sz="1000" dirty="0">
                <a:solidFill>
                  <a:schemeClr val="bg2"/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05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-1" r="49614" b="21685"/>
          <a:stretch/>
        </p:blipFill>
        <p:spPr>
          <a:xfrm>
            <a:off x="2829794" y="1264853"/>
            <a:ext cx="8956822" cy="5580447"/>
          </a:xfrm>
          <a:prstGeom prst="rect">
            <a:avLst/>
          </a:prstGeom>
        </p:spPr>
      </p:pic>
      <p:sp>
        <p:nvSpPr>
          <p:cNvPr id="11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err="1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착한가격업소</a:t>
            </a: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 리스트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206029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9600" b="27730"/>
          <a:stretch>
            <a:fillRect/>
          </a:stretch>
        </p:blipFill>
        <p:spPr>
          <a:xfrm>
            <a:off x="2829794" y="1254841"/>
            <a:ext cx="8968505" cy="5590459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 dirty="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 dirty="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35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이용한</a:t>
            </a: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err="1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착한가격업소</a:t>
            </a:r>
            <a:r>
              <a:rPr lang="ko-KR" altLang="en-US" dirty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 리스트 </a:t>
            </a:r>
            <a:r>
              <a:rPr lang="ko-KR" altLang="en-US" dirty="0" err="1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</a:p>
        </p:txBody>
      </p:sp>
      <p:sp>
        <p:nvSpPr>
          <p:cNvPr id="11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| 수집 처리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9601" b="27729"/>
          <a:stretch/>
        </p:blipFill>
        <p:spPr>
          <a:xfrm>
            <a:off x="2829794" y="1254841"/>
            <a:ext cx="8968505" cy="5590459"/>
          </a:xfrm>
          <a:prstGeom prst="rect">
            <a:avLst/>
          </a:prstGeom>
        </p:spPr>
      </p:pic>
      <p:sp>
        <p:nvSpPr>
          <p:cNvPr id="64" name="TextBox 3"/>
          <p:cNvSpPr txBox="1"/>
          <p:nvPr/>
        </p:nvSpPr>
        <p:spPr>
          <a:xfrm>
            <a:off x="363103" y="528301"/>
            <a:ext cx="2250355" cy="1422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데이터</a:t>
            </a:r>
          </a:p>
          <a:p>
            <a:pPr>
              <a:lnSpc>
                <a:spcPct val="73000"/>
              </a:lnSpc>
              <a:defRPr lang="ko-KR" altLang="en-US"/>
            </a:pPr>
            <a:r>
              <a:rPr lang="ko-KR" altLang="en-US" sz="6000" b="0" spc="-300">
                <a:solidFill>
                  <a:schemeClr val="tx1">
                    <a:lumMod val="20000"/>
                    <a:lumOff val="80000"/>
                  </a:schemeClr>
                </a:solidFill>
                <a:latin typeface="태나다체 "/>
                <a:ea typeface="태나다체 "/>
                <a:cs typeface="연제오방맛길체"/>
              </a:rPr>
              <a:t>수집</a:t>
            </a:r>
          </a:p>
        </p:txBody>
      </p:sp>
      <p:sp>
        <p:nvSpPr>
          <p:cNvPr id="65" name="TextBox 4"/>
          <p:cNvSpPr txBox="1"/>
          <p:nvPr/>
        </p:nvSpPr>
        <p:spPr>
          <a:xfrm>
            <a:off x="4911852" y="6485324"/>
            <a:ext cx="23682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defRPr lang="ko-KR" altLang="en-US"/>
            </a:pPr>
            <a:r>
              <a:rPr lang="en-US" altLang="ko-KR" sz="1000" dirty="0">
                <a:solidFill>
                  <a:schemeClr val="bg2"/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P.</a:t>
            </a:r>
            <a:r>
              <a:rPr lang="ko-KR" altLang="en-US" sz="1000" dirty="0">
                <a:solidFill>
                  <a:schemeClr val="bg2"/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05</a:t>
            </a:r>
          </a:p>
        </p:txBody>
      </p:sp>
      <p:sp>
        <p:nvSpPr>
          <p:cNvPr id="121" name="TextBox 3"/>
          <p:cNvSpPr txBox="1"/>
          <p:nvPr/>
        </p:nvSpPr>
        <p:spPr>
          <a:xfrm>
            <a:off x="2738521" y="410252"/>
            <a:ext cx="8700055" cy="26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sz="1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셀레니움을</a:t>
            </a:r>
            <a:r>
              <a:rPr lang="ko-KR" altLang="en-US" sz="1400" dirty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태나다체 "/>
                <a:ea typeface="태나다체 "/>
                <a:cs typeface="연제오방맛길체"/>
              </a:rPr>
              <a:t>이용한</a:t>
            </a:r>
            <a:endParaRPr lang="ko-KR" altLang="en-US" sz="1400" dirty="0">
              <a:solidFill>
                <a:schemeClr val="tx1">
                  <a:lumMod val="40000"/>
                  <a:lumOff val="60000"/>
                </a:schemeClr>
              </a:solidFill>
              <a:latin typeface="태나다체 "/>
              <a:ea typeface="태나다체 "/>
              <a:cs typeface="연제오방맛길체"/>
            </a:endParaRPr>
          </a:p>
        </p:txBody>
      </p:sp>
      <p:cxnSp>
        <p:nvCxnSpPr>
          <p:cNvPr id="126" name="직선 연결선 8"/>
          <p:cNvCxnSpPr/>
          <p:nvPr/>
        </p:nvCxnSpPr>
        <p:spPr>
          <a:xfrm>
            <a:off x="2829795" y="1028637"/>
            <a:ext cx="935901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1" r="49646" b="29888"/>
          <a:stretch/>
        </p:blipFill>
        <p:spPr>
          <a:xfrm>
            <a:off x="2829794" y="1254841"/>
            <a:ext cx="8955805" cy="5590459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2738512" y="636498"/>
            <a:ext cx="8700064" cy="29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73000"/>
              </a:lnSpc>
              <a:defRPr lang="ko-KR" altLang="en-US"/>
            </a:pPr>
            <a:r>
              <a:rPr lang="ko-KR" altLang="en-US" dirty="0" err="1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착한가격업소</a:t>
            </a:r>
            <a:r>
              <a:rPr lang="ko-KR" altLang="en-US" dirty="0" smtClean="0">
                <a:solidFill>
                  <a:srgbClr val="F64D0A"/>
                </a:solidFill>
                <a:latin typeface="태나다체 "/>
                <a:ea typeface="태나다체 "/>
                <a:cs typeface="연제오방맛길체"/>
              </a:rPr>
              <a:t> 리스트 </a:t>
            </a:r>
            <a:r>
              <a:rPr lang="ko-KR" altLang="en-US" dirty="0" err="1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크롤링</a:t>
            </a:r>
            <a:r>
              <a:rPr lang="ko-KR" altLang="en-US" dirty="0" smtClean="0">
                <a:solidFill>
                  <a:srgbClr val="FBA019"/>
                </a:solidFill>
                <a:latin typeface="태나다체 "/>
                <a:ea typeface="태나다체 "/>
                <a:cs typeface="연제오방맛길체"/>
              </a:rPr>
              <a:t> 코드</a:t>
            </a:r>
            <a:endParaRPr lang="ko-KR" altLang="en-US" dirty="0">
              <a:solidFill>
                <a:srgbClr val="FBA019"/>
              </a:solidFill>
              <a:latin typeface="태나다체 "/>
              <a:ea typeface="태나다체 "/>
              <a:cs typeface="연제오방맛길체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426934" y="1882028"/>
            <a:ext cx="1592690" cy="21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 lang="ko-KR" altLang="en-US"/>
            </a:pP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0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3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| 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  <a:latin typeface="SUIT Thin" pitchFamily="2" charset="-127"/>
                <a:ea typeface="SUIT Thin" pitchFamily="2" charset="-127"/>
                <a:cs typeface="연제오방맛길체"/>
              </a:rPr>
              <a:t>수집 처리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SUIT Thin" pitchFamily="2" charset="-127"/>
              <a:ea typeface="SUIT Thin" pitchFamily="2" charset="-127"/>
              <a:cs typeface="연제오방맛길체"/>
            </a:endParaRPr>
          </a:p>
        </p:txBody>
      </p:sp>
    </p:spTree>
    <p:extLst>
      <p:ext uri="{BB962C8B-B14F-4D97-AF65-F5344CB8AC3E}">
        <p14:creationId xmlns:p14="http://schemas.microsoft.com/office/powerpoint/2010/main" val="246702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1374</Words>
  <Application>Microsoft Office PowerPoint</Application>
  <PresentationFormat>와이드스크린</PresentationFormat>
  <Paragraphs>432</Paragraphs>
  <Slides>48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SUIT</vt:lpstr>
      <vt:lpstr>Arial</vt:lpstr>
      <vt:lpstr>연제오방맛길체</vt:lpstr>
      <vt:lpstr>SUIT ExtraBold</vt:lpstr>
      <vt:lpstr>SUIT Light</vt:lpstr>
      <vt:lpstr>SUIT Heavy</vt:lpstr>
      <vt:lpstr>SUIT Thin</vt:lpstr>
      <vt:lpstr>맑은 고딕</vt:lpstr>
      <vt:lpstr>태나다체 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GJ</dc:creator>
  <cp:lastModifiedBy>GJ</cp:lastModifiedBy>
  <cp:revision>198</cp:revision>
  <dcterms:created xsi:type="dcterms:W3CDTF">2023-12-20T10:32:10Z</dcterms:created>
  <dcterms:modified xsi:type="dcterms:W3CDTF">2023-12-22T06:40:14Z</dcterms:modified>
  <cp:version>0906.0100.01</cp:version>
</cp:coreProperties>
</file>